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2.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277" r:id="rId2"/>
    <p:sldMasterId id="2147484325" r:id="rId3"/>
    <p:sldMasterId id="2147484372" r:id="rId4"/>
    <p:sldMasterId id="2147484402" r:id="rId5"/>
    <p:sldMasterId id="2147484404" r:id="rId6"/>
    <p:sldMasterId id="2147484417" r:id="rId7"/>
    <p:sldMasterId id="2147484435" r:id="rId8"/>
    <p:sldMasterId id="2147484470" r:id="rId9"/>
    <p:sldMasterId id="2147484486" r:id="rId10"/>
    <p:sldMasterId id="2147484514" r:id="rId11"/>
    <p:sldMasterId id="2147484538" r:id="rId12"/>
    <p:sldMasterId id="2147484565" r:id="rId13"/>
  </p:sldMasterIdLst>
  <p:notesMasterIdLst>
    <p:notesMasterId r:id="rId64"/>
  </p:notesMasterIdLst>
  <p:handoutMasterIdLst>
    <p:handoutMasterId r:id="rId65"/>
  </p:handoutMasterIdLst>
  <p:sldIdLst>
    <p:sldId id="496" r:id="rId14"/>
    <p:sldId id="315" r:id="rId15"/>
    <p:sldId id="488" r:id="rId16"/>
    <p:sldId id="504" r:id="rId17"/>
    <p:sldId id="478" r:id="rId18"/>
    <p:sldId id="452" r:id="rId19"/>
    <p:sldId id="503" r:id="rId20"/>
    <p:sldId id="501" r:id="rId21"/>
    <p:sldId id="502" r:id="rId22"/>
    <p:sldId id="483" r:id="rId23"/>
    <p:sldId id="506" r:id="rId24"/>
    <p:sldId id="505" r:id="rId25"/>
    <p:sldId id="449" r:id="rId26"/>
    <p:sldId id="481" r:id="rId27"/>
    <p:sldId id="399" r:id="rId28"/>
    <p:sldId id="400" r:id="rId29"/>
    <p:sldId id="535" r:id="rId30"/>
    <p:sldId id="509" r:id="rId31"/>
    <p:sldId id="534" r:id="rId32"/>
    <p:sldId id="507" r:id="rId33"/>
    <p:sldId id="510" r:id="rId34"/>
    <p:sldId id="536" r:id="rId35"/>
    <p:sldId id="508" r:id="rId36"/>
    <p:sldId id="537" r:id="rId37"/>
    <p:sldId id="512" r:id="rId38"/>
    <p:sldId id="533" r:id="rId39"/>
    <p:sldId id="514" r:id="rId40"/>
    <p:sldId id="515" r:id="rId41"/>
    <p:sldId id="516" r:id="rId42"/>
    <p:sldId id="517" r:id="rId43"/>
    <p:sldId id="518" r:id="rId44"/>
    <p:sldId id="519" r:id="rId45"/>
    <p:sldId id="520" r:id="rId46"/>
    <p:sldId id="521" r:id="rId47"/>
    <p:sldId id="526" r:id="rId48"/>
    <p:sldId id="528" r:id="rId49"/>
    <p:sldId id="530" r:id="rId50"/>
    <p:sldId id="532" r:id="rId51"/>
    <p:sldId id="547" r:id="rId52"/>
    <p:sldId id="539" r:id="rId53"/>
    <p:sldId id="540" r:id="rId54"/>
    <p:sldId id="541" r:id="rId55"/>
    <p:sldId id="542" r:id="rId56"/>
    <p:sldId id="543" r:id="rId57"/>
    <p:sldId id="544" r:id="rId58"/>
    <p:sldId id="545" r:id="rId59"/>
    <p:sldId id="546" r:id="rId60"/>
    <p:sldId id="548" r:id="rId61"/>
    <p:sldId id="463" r:id="rId62"/>
    <p:sldId id="367"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A66EF1-80CA-4964-A440-7B8CCE7C03DF}">
          <p14:sldIdLst>
            <p14:sldId id="496"/>
            <p14:sldId id="315"/>
          </p14:sldIdLst>
        </p14:section>
        <p14:section name="Integration" id="{EF2D495C-C2B5-47A2-982C-0DCA27445FCE}">
          <p14:sldIdLst>
            <p14:sldId id="488"/>
            <p14:sldId id="504"/>
            <p14:sldId id="478"/>
            <p14:sldId id="452"/>
            <p14:sldId id="503"/>
            <p14:sldId id="501"/>
            <p14:sldId id="502"/>
            <p14:sldId id="483"/>
            <p14:sldId id="506"/>
            <p14:sldId id="505"/>
            <p14:sldId id="449"/>
            <p14:sldId id="481"/>
          </p14:sldIdLst>
        </p14:section>
        <p14:section name="Azure AAD" id="{3B3C6B5C-F578-4C07-847E-5BC97CF72F68}">
          <p14:sldIdLst>
            <p14:sldId id="399"/>
            <p14:sldId id="400"/>
            <p14:sldId id="535"/>
            <p14:sldId id="509"/>
            <p14:sldId id="534"/>
            <p14:sldId id="507"/>
            <p14:sldId id="510"/>
            <p14:sldId id="536"/>
            <p14:sldId id="508"/>
            <p14:sldId id="537"/>
          </p14:sldIdLst>
        </p14:section>
        <p14:section name="OSS" id="{35597397-864E-4F55-BA56-6CE873D0CEEF}">
          <p14:sldIdLst>
            <p14:sldId id="512"/>
            <p14:sldId id="533"/>
            <p14:sldId id="514"/>
            <p14:sldId id="515"/>
            <p14:sldId id="516"/>
            <p14:sldId id="517"/>
            <p14:sldId id="518"/>
            <p14:sldId id="519"/>
            <p14:sldId id="520"/>
            <p14:sldId id="521"/>
            <p14:sldId id="526"/>
            <p14:sldId id="528"/>
            <p14:sldId id="530"/>
            <p14:sldId id="532"/>
          </p14:sldIdLst>
        </p14:section>
        <p14:section name="Functions" id="{65F93D48-57FA-4F4D-9A97-4FAF16A6F9AC}">
          <p14:sldIdLst>
            <p14:sldId id="547"/>
            <p14:sldId id="539"/>
            <p14:sldId id="540"/>
            <p14:sldId id="541"/>
            <p14:sldId id="542"/>
            <p14:sldId id="543"/>
            <p14:sldId id="544"/>
            <p14:sldId id="545"/>
            <p14:sldId id="546"/>
          </p14:sldIdLst>
        </p14:section>
        <p14:section name="Summary" id="{BF5D1BD7-AD5D-48B2-9FD9-6B2A2EC599A5}">
          <p14:sldIdLst>
            <p14:sldId id="548"/>
            <p14:sldId id="463"/>
            <p14:sldId id="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B0FF"/>
    <a:srgbClr val="0079D6"/>
    <a:srgbClr val="00188D"/>
    <a:srgbClr val="FFFFFF"/>
    <a:srgbClr val="7D7D7D"/>
    <a:srgbClr val="0079D7"/>
    <a:srgbClr val="5A7E80"/>
    <a:srgbClr val="00BCF2"/>
    <a:srgbClr val="08B1F0"/>
    <a:srgbClr val="E1D4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85" autoAdjust="0"/>
    <p:restoredTop sz="79256" autoAdjust="0"/>
  </p:normalViewPr>
  <p:slideViewPr>
    <p:cSldViewPr>
      <p:cViewPr varScale="1">
        <p:scale>
          <a:sx n="40" d="100"/>
          <a:sy n="40" d="100"/>
        </p:scale>
        <p:origin x="704" y="20"/>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11-Oct-16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11-Oct-16 8:55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9639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65942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74586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79653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942436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6" name="Date Placeholder 5"/>
          <p:cNvSpPr>
            <a:spLocks noGrp="1"/>
          </p:cNvSpPr>
          <p:nvPr>
            <p:ph type="dt" idx="12"/>
          </p:nvPr>
        </p:nvSpPr>
        <p:spPr/>
        <p:txBody>
          <a:bodyPr/>
          <a:lstStyle/>
          <a:p>
            <a:fld id="{FA577F15-4695-43CD-83B0-974BBDDCBE58}" type="datetime1">
              <a:rPr lang="en-US">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57680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78178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241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1878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03453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7046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7715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7396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86047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144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36120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842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7483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38304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45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571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7184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98189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75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95059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889376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340940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62918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80103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92487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7355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33782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321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12870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25232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25252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11-Oct-16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847009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11-Oct-16 8:55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0145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85322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8273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78484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77829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Windows Azure Backup</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9D5FB-5E8D-4909-A354-112CEB306EF6}"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86106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2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6922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5548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27824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0176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24455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58075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398767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1079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578520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13070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77327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95631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8858492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11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7189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3770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67441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0176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500530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14708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24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4"/>
            <a:ext cx="11456577" cy="1267779"/>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23183" y="3283256"/>
            <a:ext cx="7666297" cy="461111"/>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423099175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563" rtl="0" eaLnBrk="1" latinLnBrk="0" hangingPunct="1">
              <a:lnSpc>
                <a:spcPct val="90000"/>
              </a:lnSpc>
              <a:spcBef>
                <a:spcPct val="0"/>
              </a:spcBef>
              <a:buNone/>
              <a:defRPr lang="en-US" sz="5399"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8678847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8" name="Text Placeholder 5"/>
          <p:cNvSpPr>
            <a:spLocks noGrp="1"/>
          </p:cNvSpPr>
          <p:nvPr>
            <p:ph type="body" sz="quarter" idx="13"/>
          </p:nvPr>
        </p:nvSpPr>
        <p:spPr>
          <a:xfrm>
            <a:off x="322262" y="360323"/>
            <a:ext cx="2667000" cy="406265"/>
          </a:xfrm>
        </p:spPr>
        <p:txBody>
          <a:bodyPr vert="horz" wrap="square" lIns="146304" tIns="91440" rIns="146304" bIns="91440" rtlCol="0">
            <a:spAutoFit/>
          </a:bodyPr>
          <a:lstStyle>
            <a:lvl1pPr>
              <a:defRPr lang="en-US" sz="1600">
                <a:latin typeface="+mn-lt"/>
              </a:defRPr>
            </a:lvl1pPr>
          </a:lstStyle>
          <a:p>
            <a:pPr marL="0" lvl="0" indent="0">
              <a:buFontTx/>
              <a:buNone/>
            </a:pPr>
            <a:endParaRPr lang="en-US"/>
          </a:p>
        </p:txBody>
      </p:sp>
    </p:spTree>
    <p:extLst>
      <p:ext uri="{BB962C8B-B14F-4D97-AF65-F5344CB8AC3E}">
        <p14:creationId xmlns:p14="http://schemas.microsoft.com/office/powerpoint/2010/main" val="1041270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p>
            <a:r>
              <a:rPr lang="en-US" dirty="0">
                <a:solidFill>
                  <a:srgbClr val="505050">
                    <a:tint val="75000"/>
                  </a:srgbClr>
                </a:solidFill>
              </a:rPr>
              <a:t>Microsoft NDA Confidential</a:t>
            </a:r>
          </a:p>
        </p:txBody>
      </p:sp>
    </p:spTree>
    <p:extLst>
      <p:ext uri="{BB962C8B-B14F-4D97-AF65-F5344CB8AC3E}">
        <p14:creationId xmlns:p14="http://schemas.microsoft.com/office/powerpoint/2010/main" val="332204087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076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9506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574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691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9" y="0"/>
            <a:ext cx="12431712" cy="6992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8164" y="2374900"/>
            <a:ext cx="2827337"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6"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35677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bwMode="auto">
          <a:xfrm>
            <a:off x="277814" y="296863"/>
            <a:ext cx="6397625" cy="64008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94110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124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4"/>
            <a:ext cx="11456577" cy="1427699"/>
          </a:xfrm>
        </p:spPr>
        <p:txBody>
          <a:bodyPr/>
          <a:lstStyle>
            <a:lvl1pPr marL="0" indent="0">
              <a:buNone/>
              <a:defRPr sz="8973" i="0" spc="-102"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23182" y="3283255"/>
            <a:ext cx="7666298" cy="738664"/>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33871223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4"/>
            <a:ext cx="11456577" cy="1456121"/>
          </a:xfrm>
        </p:spPr>
        <p:txBody>
          <a:bodyPr/>
          <a:lstStyle>
            <a:lvl1pPr marL="0" indent="0">
              <a:buNone/>
              <a:defRPr lang="en-US" sz="8973"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264"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23182" y="3283256"/>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264"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55441455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63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pPr defTabSz="931684" fontAlgn="base">
              <a:spcBef>
                <a:spcPct val="0"/>
              </a:spcBef>
              <a:spcAft>
                <a:spcPct val="0"/>
              </a:spcAft>
            </a:pPr>
            <a:fld id="{27258FFF-F925-446B-8502-81C933981705}" type="slidenum">
              <a:rPr lang="en-US" smtClean="0">
                <a:solidFill>
                  <a:srgbClr val="505050"/>
                </a:solidFill>
                <a:ea typeface="ＭＳ Ｐゴシック" charset="0"/>
              </a:rPr>
              <a:pPr defTabSz="931684" fontAlgn="base">
                <a:spcBef>
                  <a:spcPct val="0"/>
                </a:spcBef>
                <a:spcAft>
                  <a:spcPct val="0"/>
                </a:spcAft>
              </a:pPr>
              <a:t>‹#›</a:t>
            </a:fld>
            <a:endParaRPr lang="en-US" dirty="0">
              <a:solidFill>
                <a:srgbClr val="505050"/>
              </a:solidFill>
              <a:ea typeface="ＭＳ Ｐゴシック" charset="0"/>
            </a:endParaRPr>
          </a:p>
        </p:txBody>
      </p:sp>
      <p:sp>
        <p:nvSpPr>
          <p:cNvPr id="8" name="Text Placeholder 4"/>
          <p:cNvSpPr>
            <a:spLocks noGrp="1"/>
          </p:cNvSpPr>
          <p:nvPr>
            <p:ph type="body" sz="quarter" idx="11"/>
          </p:nvPr>
        </p:nvSpPr>
        <p:spPr>
          <a:xfrm>
            <a:off x="274640" y="355512"/>
            <a:ext cx="6400799" cy="683787"/>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74639" y="2125663"/>
            <a:ext cx="3200429" cy="1304793"/>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853066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4"/>
            <a:ext cx="11378776" cy="1195712"/>
          </a:xfrm>
        </p:spPr>
        <p:txBody>
          <a:bodyPr anchor="b" anchorCtr="0">
            <a:spAutoFit/>
          </a:bodyPr>
          <a:lstStyle>
            <a:lvl1pPr>
              <a:defRPr sz="7198" spc="-153"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199" spc="-71"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803607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6"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EFEFEF"/>
              </a:solidFill>
            </a:endParaRPr>
          </a:p>
        </p:txBody>
      </p:sp>
      <p:sp>
        <p:nvSpPr>
          <p:cNvPr id="2" name="Title 1"/>
          <p:cNvSpPr>
            <a:spLocks noGrp="1"/>
          </p:cNvSpPr>
          <p:nvPr>
            <p:ph type="title" hasCustomPrompt="1"/>
          </p:nvPr>
        </p:nvSpPr>
        <p:spPr>
          <a:xfrm>
            <a:off x="5761038" y="1211264"/>
            <a:ext cx="6400800" cy="2179058"/>
          </a:xfrm>
        </p:spPr>
        <p:txBody>
          <a:bodyPr wrap="square" anchor="t" anchorCtr="0">
            <a:spAutoFit/>
          </a:bodyPr>
          <a:lstStyle>
            <a:lvl1pPr>
              <a:defRPr sz="7198" spc="-15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199" spc="-71"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36983" y="1601474"/>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defRPr/>
            </a:pPr>
            <a:endParaRPr lang="en-US" sz="2000" kern="0" spc="-5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63479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198" spc="-153"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199" spc="-71"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9482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3"/>
            <a:ext cx="11375536" cy="932563"/>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74638" y="1211264"/>
            <a:ext cx="11375536" cy="2237536"/>
          </a:xfrm>
          <a:prstGeom prst="rect">
            <a:avLst/>
          </a:prstGeom>
        </p:spPr>
        <p:txBody>
          <a:bodyPr>
            <a:spAutoFit/>
          </a:bodyPr>
          <a:lstStyle>
            <a:lvl1pPr marL="289819" indent="-289819">
              <a:buFont typeface="Wingdings" pitchFamily="2" charset="2"/>
              <a:buChar char=""/>
              <a:defRPr sz="3999"/>
            </a:lvl1pPr>
            <a:lvl2pPr marL="527826" indent="-238008">
              <a:buFont typeface="Wingdings" pitchFamily="2" charset="2"/>
              <a:buChar char=""/>
              <a:defRPr sz="2400" spc="-51" baseline="0">
                <a:latin typeface="+mn-lt"/>
              </a:defRPr>
            </a:lvl2pPr>
            <a:lvl3pPr marL="756119" indent="-228293">
              <a:buFont typeface="Wingdings" pitchFamily="2" charset="2"/>
              <a:buChar char=""/>
              <a:tabLst/>
              <a:defRPr sz="2000" spc="-51" baseline="0">
                <a:latin typeface="+mn-lt"/>
              </a:defRPr>
            </a:lvl3pPr>
            <a:lvl4pPr marL="932600" indent="-176482">
              <a:buFont typeface="Wingdings" pitchFamily="2" charset="2"/>
              <a:buChar char=""/>
              <a:defRPr sz="1800" spc="-51" baseline="0">
                <a:latin typeface="+mn-lt"/>
              </a:defRPr>
            </a:lvl4pPr>
            <a:lvl5pPr marL="1109083" indent="-176482">
              <a:buFont typeface="Wingdings" pitchFamily="2" charset="2"/>
              <a:buChar char=""/>
              <a:tabLst/>
              <a:defRPr sz="1800" spc="-51"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42347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4"/>
            <a:ext cx="11375536" cy="2135969"/>
          </a:xfrm>
          <a:prstGeom prst="rect">
            <a:avLst/>
          </a:prstGeom>
        </p:spPr>
        <p:txBody>
          <a:bodyPr>
            <a:spAutoFit/>
          </a:bodyPr>
          <a:lstStyle>
            <a:lvl1pPr marL="0" indent="0">
              <a:spcBef>
                <a:spcPts val="2448"/>
              </a:spcBef>
              <a:buNone/>
              <a:defRPr sz="3999">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388" indent="0">
              <a:buNone/>
              <a:defRPr sz="2000" spc="-51" baseline="0">
                <a:gradFill>
                  <a:gsLst>
                    <a:gs pos="100000">
                      <a:schemeClr val="tx1"/>
                    </a:gs>
                    <a:gs pos="6000">
                      <a:schemeClr val="tx1"/>
                    </a:gs>
                  </a:gsLst>
                  <a:lin ang="5400000" scaled="0"/>
                </a:gradFill>
              </a:defRPr>
            </a:lvl3pPr>
            <a:lvl4pPr marL="466300" indent="0">
              <a:buNone/>
              <a:defRPr sz="1800" spc="-51" baseline="0">
                <a:gradFill>
                  <a:gsLst>
                    <a:gs pos="100000">
                      <a:schemeClr val="tx1"/>
                    </a:gs>
                    <a:gs pos="6000">
                      <a:schemeClr val="tx1"/>
                    </a:gs>
                  </a:gsLst>
                  <a:lin ang="5400000" scaled="0"/>
                </a:gradFill>
              </a:defRPr>
            </a:lvl4pPr>
            <a:lvl5pPr marL="707546" indent="0">
              <a:buNone/>
              <a:defRPr sz="1800" spc="-51"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74638" y="292082"/>
            <a:ext cx="11375536" cy="946413"/>
          </a:xfrm>
        </p:spPr>
        <p:txBody>
          <a:bodyPr>
            <a:spAutoFit/>
          </a:bodyPr>
          <a:lstStyle/>
          <a:p>
            <a:r>
              <a:rPr lang="en-US" dirty="0"/>
              <a:t>Click to edit master title style</a:t>
            </a:r>
          </a:p>
        </p:txBody>
      </p:sp>
    </p:spTree>
    <p:extLst>
      <p:ext uri="{BB962C8B-B14F-4D97-AF65-F5344CB8AC3E}">
        <p14:creationId xmlns:p14="http://schemas.microsoft.com/office/powerpoint/2010/main" val="113019404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4"/>
            <a:ext cx="11375536" cy="2135969"/>
          </a:xfrm>
          <a:prstGeom prst="rect">
            <a:avLst/>
          </a:prstGeom>
        </p:spPr>
        <p:txBody>
          <a:bodyPr>
            <a:spAutoFit/>
          </a:bodyPr>
          <a:lstStyle>
            <a:lvl1pPr marL="0" indent="0">
              <a:spcBef>
                <a:spcPts val="2448"/>
              </a:spcBef>
              <a:buNone/>
              <a:defRPr sz="3999">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388" indent="0">
              <a:buNone/>
              <a:defRPr sz="2000" spc="-51" baseline="0">
                <a:gradFill>
                  <a:gsLst>
                    <a:gs pos="100000">
                      <a:schemeClr val="tx1"/>
                    </a:gs>
                    <a:gs pos="0">
                      <a:schemeClr val="tx1"/>
                    </a:gs>
                  </a:gsLst>
                  <a:lin ang="5400000" scaled="0"/>
                </a:gradFill>
              </a:defRPr>
            </a:lvl3pPr>
            <a:lvl4pPr marL="466300" indent="0">
              <a:buNone/>
              <a:defRPr sz="1800" spc="-51" baseline="0">
                <a:gradFill>
                  <a:gsLst>
                    <a:gs pos="100000">
                      <a:schemeClr val="tx1"/>
                    </a:gs>
                    <a:gs pos="0">
                      <a:schemeClr val="tx1"/>
                    </a:gs>
                  </a:gsLst>
                  <a:lin ang="5400000" scaled="0"/>
                </a:gradFill>
              </a:defRPr>
            </a:lvl4pPr>
            <a:lvl5pPr marL="707546" indent="0">
              <a:buNone/>
              <a:defRPr sz="1800" spc="-51"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9937018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9" y="1211264"/>
            <a:ext cx="5477313" cy="2757678"/>
          </a:xfrm>
        </p:spPr>
        <p:txBody>
          <a:bodyPr wrap="square">
            <a:spAutoFit/>
          </a:bodyPr>
          <a:lstStyle>
            <a:lvl1pPr marL="297914" indent="-297914">
              <a:spcBef>
                <a:spcPts val="1224"/>
              </a:spcBef>
              <a:buClr>
                <a:schemeClr val="tx1"/>
              </a:buClr>
              <a:buFont typeface="Wingdings" pitchFamily="2" charset="2"/>
              <a:buChar char=""/>
              <a:defRPr/>
            </a:lvl1pPr>
            <a:lvl2pPr marL="531064" indent="-233150">
              <a:defRPr sz="2400" spc="-51" baseline="0"/>
            </a:lvl2pPr>
            <a:lvl3pPr marL="699450" indent="-168387">
              <a:tabLst/>
              <a:defRPr sz="2000" spc="-51" baseline="0"/>
            </a:lvl3pPr>
            <a:lvl4pPr marL="880789" indent="-181339">
              <a:defRPr sz="1800" spc="-51" baseline="0"/>
            </a:lvl4pPr>
            <a:lvl5pPr marL="1049175" indent="-168387">
              <a:tabLst/>
              <a:defRPr sz="1800" spc="-51"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751952" y="1211264"/>
            <a:ext cx="5495487" cy="2812315"/>
          </a:xfrm>
        </p:spPr>
        <p:txBody>
          <a:bodyPr wrap="square">
            <a:spAutoFit/>
          </a:bodyPr>
          <a:lstStyle>
            <a:lvl1pPr marL="346487" indent="-346487">
              <a:spcBef>
                <a:spcPts val="1224"/>
              </a:spcBef>
              <a:buFont typeface="Wingdings" pitchFamily="2" charset="2"/>
              <a:buChar char=""/>
              <a:defRPr lang="en-US" sz="3999" kern="1200" spc="-71" baseline="0" dirty="0" smtClean="0">
                <a:gradFill>
                  <a:gsLst>
                    <a:gs pos="1250">
                      <a:schemeClr val="tx1"/>
                    </a:gs>
                    <a:gs pos="100000">
                      <a:schemeClr val="tx1"/>
                    </a:gs>
                  </a:gsLst>
                  <a:lin ang="5400000" scaled="0"/>
                </a:gradFill>
                <a:latin typeface="+mj-lt"/>
                <a:ea typeface="+mn-ea"/>
                <a:cs typeface="+mn-cs"/>
              </a:defRPr>
            </a:lvl1pPr>
            <a:lvl2pPr marL="647640" indent="-349725">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789" indent="-349725">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175" indent="-349725">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514" indent="-349725">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14" marR="0" lvl="0" indent="-297914" algn="l" defTabSz="9325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31064" marR="0" lvl="1" indent="-233150"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99450" marR="0" lvl="2" indent="-168387"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80789" marR="0" lvl="3" indent="-181339"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49175" marR="0" lvl="4" indent="-168387"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141593747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74638" y="1211264"/>
            <a:ext cx="5486400" cy="2751522"/>
          </a:xfrm>
        </p:spPr>
        <p:txBody>
          <a:bodyPr>
            <a:spAutoFit/>
          </a:bodyPr>
          <a:lstStyle>
            <a:lvl1pPr marL="0" indent="0">
              <a:spcBef>
                <a:spcPts val="1224"/>
              </a:spcBef>
              <a:buNone/>
              <a:defRPr sz="3999">
                <a:gradFill>
                  <a:gsLst>
                    <a:gs pos="100000">
                      <a:schemeClr val="tx2"/>
                    </a:gs>
                    <a:gs pos="0">
                      <a:schemeClr val="tx2"/>
                    </a:gs>
                  </a:gsLst>
                  <a:lin ang="5400000" scaled="0"/>
                </a:gradFill>
                <a:latin typeface="+mj-lt"/>
              </a:defRPr>
            </a:lvl1pPr>
            <a:lvl2pPr marL="0" indent="0">
              <a:buNone/>
              <a:defRPr sz="2000" spc="-51" baseline="0"/>
            </a:lvl2pPr>
            <a:lvl3pPr marL="238008" indent="0">
              <a:buNone/>
              <a:defRPr sz="2000" spc="-51" baseline="0"/>
            </a:lvl3pPr>
            <a:lvl4pPr marL="466300" indent="0">
              <a:buNone/>
              <a:defRPr sz="1800" spc="-51" baseline="0"/>
            </a:lvl4pPr>
            <a:lvl5pPr marL="707546" indent="0">
              <a:buNone/>
              <a:defRPr sz="1800" spc="-51"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761038" y="1211264"/>
            <a:ext cx="5504574" cy="2743256"/>
          </a:xfrm>
        </p:spPr>
        <p:txBody>
          <a:bodyPr>
            <a:spAutoFit/>
          </a:bodyPr>
          <a:lstStyle>
            <a:lvl1pPr marL="0" indent="0">
              <a:spcBef>
                <a:spcPts val="1224"/>
              </a:spcBef>
              <a:buNone/>
              <a:defRPr lang="en-US" sz="39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298316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3999">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08" indent="0">
              <a:buNone/>
              <a:defRPr sz="2000" spc="-51" baseline="0">
                <a:gradFill>
                  <a:gsLst>
                    <a:gs pos="1000">
                      <a:schemeClr val="tx1"/>
                    </a:gs>
                    <a:gs pos="98000">
                      <a:schemeClr val="tx1"/>
                    </a:gs>
                  </a:gsLst>
                  <a:lin ang="5400000" scaled="0"/>
                </a:gradFill>
              </a:defRPr>
            </a:lvl3pPr>
            <a:lvl4pPr marL="466300" indent="0">
              <a:buNone/>
              <a:defRPr sz="1800" spc="-51" baseline="0">
                <a:gradFill>
                  <a:gsLst>
                    <a:gs pos="1000">
                      <a:schemeClr val="tx1"/>
                    </a:gs>
                    <a:gs pos="98000">
                      <a:schemeClr val="tx1"/>
                    </a:gs>
                  </a:gsLst>
                  <a:lin ang="5400000" scaled="0"/>
                </a:gradFill>
              </a:defRPr>
            </a:lvl4pPr>
            <a:lvl5pPr marL="707546" indent="0">
              <a:buNone/>
              <a:defRPr sz="1800" spc="-51"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761038" y="1211264"/>
            <a:ext cx="5504574" cy="2743256"/>
          </a:xfrm>
        </p:spPr>
        <p:txBody>
          <a:bodyPr>
            <a:spAutoFit/>
          </a:bodyPr>
          <a:lstStyle>
            <a:lvl1pPr marL="0" indent="0">
              <a:spcBef>
                <a:spcPts val="1224"/>
              </a:spcBef>
              <a:buNone/>
              <a:defRPr lang="en-US" sz="3999" kern="1200" spc="-71" baseline="0" dirty="0" smtClean="0">
                <a:gradFill>
                  <a:gsLst>
                    <a:gs pos="1000">
                      <a:schemeClr val="tx1"/>
                    </a:gs>
                    <a:gs pos="98000">
                      <a:schemeClr val="tx1"/>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710015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563" rtl="0" eaLnBrk="1" latinLnBrk="0" hangingPunct="1">
              <a:lnSpc>
                <a:spcPct val="90000"/>
              </a:lnSpc>
              <a:spcBef>
                <a:spcPct val="0"/>
              </a:spcBef>
              <a:buNone/>
              <a:defRPr lang="en-US" sz="5399"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743538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95410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283" tIns="91427" rIns="146283" bIns="9142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5399">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110808603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74638" y="1211264"/>
            <a:ext cx="11378776" cy="2512996"/>
          </a:xfrm>
        </p:spPr>
        <p:txBody>
          <a:bodyPr>
            <a:spAutoFit/>
          </a:bodyPr>
          <a:lstStyle>
            <a:lvl1pPr marL="0" indent="0">
              <a:buNone/>
              <a:defRPr sz="3299">
                <a:gradFill>
                  <a:gsLst>
                    <a:gs pos="1250">
                      <a:schemeClr val="tx1"/>
                    </a:gs>
                    <a:gs pos="100000">
                      <a:schemeClr val="tx1"/>
                    </a:gs>
                  </a:gsLst>
                  <a:lin ang="5400000" scaled="0"/>
                </a:gradFill>
                <a:latin typeface="Consolas" pitchFamily="49" charset="0"/>
                <a:cs typeface="Consolas" pitchFamily="49" charset="0"/>
              </a:defRPr>
            </a:lvl1pPr>
            <a:lvl2pPr marL="346487" indent="0">
              <a:buNone/>
              <a:defRPr>
                <a:gradFill>
                  <a:gsLst>
                    <a:gs pos="1250">
                      <a:schemeClr val="tx1"/>
                    </a:gs>
                    <a:gs pos="100000">
                      <a:schemeClr val="tx1"/>
                    </a:gs>
                  </a:gsLst>
                  <a:lin ang="5400000" scaled="0"/>
                </a:gradFill>
                <a:latin typeface="Consolas" pitchFamily="49" charset="0"/>
                <a:cs typeface="Consolas" pitchFamily="49" charset="0"/>
              </a:defRPr>
            </a:lvl2pPr>
            <a:lvl3pPr marL="584494" indent="0">
              <a:buNone/>
              <a:defRPr>
                <a:gradFill>
                  <a:gsLst>
                    <a:gs pos="1250">
                      <a:schemeClr val="tx1"/>
                    </a:gs>
                    <a:gs pos="100000">
                      <a:schemeClr val="tx1"/>
                    </a:gs>
                  </a:gsLst>
                  <a:lin ang="5400000" scaled="0"/>
                </a:gradFill>
                <a:latin typeface="Consolas" pitchFamily="49" charset="0"/>
                <a:cs typeface="Consolas" pitchFamily="49" charset="0"/>
              </a:defRPr>
            </a:lvl3pPr>
            <a:lvl4pPr marL="814406" indent="0">
              <a:buNone/>
              <a:defRPr>
                <a:gradFill>
                  <a:gsLst>
                    <a:gs pos="1250">
                      <a:schemeClr val="tx1"/>
                    </a:gs>
                    <a:gs pos="100000">
                      <a:schemeClr val="tx1"/>
                    </a:gs>
                  </a:gsLst>
                  <a:lin ang="5400000" scaled="0"/>
                </a:gradFill>
                <a:latin typeface="Consolas" pitchFamily="49" charset="0"/>
                <a:cs typeface="Consolas" pitchFamily="49" charset="0"/>
              </a:defRPr>
            </a:lvl4pPr>
            <a:lvl5pPr marL="1050795"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7089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3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74638" y="1211264"/>
            <a:ext cx="11375536" cy="2554545"/>
          </a:xfrm>
          <a:prstGeom prst="rect">
            <a:avLst/>
          </a:prstGeom>
        </p:spPr>
        <p:txBody>
          <a:bodyPr>
            <a:spAutoFit/>
          </a:bodyPr>
          <a:lstStyle>
            <a:lvl1pPr marL="349725" indent="-349725">
              <a:buClr>
                <a:srgbClr val="FFFFFF"/>
              </a:buClr>
              <a:buSzPct val="90000"/>
              <a:buFont typeface="Arial" pitchFamily="34" charset="0"/>
              <a:buChar char="•"/>
              <a:defRPr sz="359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3" indent="-291438">
              <a:buClr>
                <a:srgbClr val="FFFFFF"/>
              </a:buClr>
              <a:buSzPct val="90000"/>
              <a:buFont typeface="Arial" pitchFamily="34" charset="0"/>
              <a:buChar char="•"/>
              <a:defRPr sz="3199">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600" indent="-291438">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50" indent="-233150">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900" indent="-233150">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18096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740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75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686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40975988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419084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8960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147613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0718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37837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84612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710222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904470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3093472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83725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2054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02091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035221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47380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27352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3938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04021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1337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138069924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8236098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1119999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6876817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8207425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030921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270259" y="-7938"/>
            <a:ext cx="6196378" cy="7010400"/>
          </a:xfrm>
          <a:prstGeom prst="rect">
            <a:avLst/>
          </a:prstGeom>
        </p:spPr>
      </p:pic>
    </p:spTree>
    <p:extLst>
      <p:ext uri="{BB962C8B-B14F-4D97-AF65-F5344CB8AC3E}">
        <p14:creationId xmlns:p14="http://schemas.microsoft.com/office/powerpoint/2010/main" val="136856207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294436" y="1"/>
            <a:ext cx="6172201" cy="6994524"/>
          </a:xfrm>
          <a:prstGeom prst="rect">
            <a:avLst/>
          </a:prstGeom>
        </p:spPr>
      </p:pic>
    </p:spTree>
    <p:extLst>
      <p:ext uri="{BB962C8B-B14F-4D97-AF65-F5344CB8AC3E}">
        <p14:creationId xmlns:p14="http://schemas.microsoft.com/office/powerpoint/2010/main" val="18685292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3895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23787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45091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37661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5022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15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5371740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08099299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04714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805969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5662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422392065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6027986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350159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5163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353145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9153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589427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4776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2973801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02130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6439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3550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596484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8016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311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40315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93385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49278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3401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0669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15546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262973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608569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832928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1229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6711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9022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4386526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6158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20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375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9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48101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5" name="Rectangle 4"/>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07614944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650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392300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558242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556292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84248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676032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58577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787793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0235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72170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44917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348139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3168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488863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35923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75638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1158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44728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23358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84845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71049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424122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2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704390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330707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3382663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392199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0938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7137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99263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90917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70761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051440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626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017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6" name="Rectangle 5"/>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6393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79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841345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5597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47828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5784339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8262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240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02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764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5053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7614168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7084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20943517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6299091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algn="l"/>
            <a:r>
              <a:rPr lang="en-US" sz="1632"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32"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32"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546816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algn="l"/>
            <a:r>
              <a:rPr lang="en-US" sz="1632"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32"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32"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9201321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255819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263898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70973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6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418526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56558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37740812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3"/>
            <a:ext cx="12434704" cy="6994521"/>
          </a:xfrm>
          <a:prstGeom prst="rect">
            <a:avLst/>
          </a:prstGeom>
        </p:spPr>
      </p:pic>
      <p:sp>
        <p:nvSpPr>
          <p:cNvPr id="2" name="Rectangle 1"/>
          <p:cNvSpPr/>
          <p:nvPr userDrawn="1"/>
        </p:nvSpPr>
        <p:spPr bwMode="auto">
          <a:xfrm>
            <a:off x="274639"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1" y="2119179"/>
            <a:ext cx="6402388" cy="998999"/>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1" y="479425"/>
            <a:ext cx="1828800" cy="391755"/>
          </a:xfrm>
          <a:prstGeom prst="rect">
            <a:avLst/>
          </a:prstGeom>
        </p:spPr>
      </p:pic>
    </p:spTree>
    <p:extLst>
      <p:ext uri="{BB962C8B-B14F-4D97-AF65-F5344CB8AC3E}">
        <p14:creationId xmlns:p14="http://schemas.microsoft.com/office/powerpoint/2010/main" val="27718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959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7354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575260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210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8167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549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59425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2775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1044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4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29295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17435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747598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683807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1785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84751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2973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10897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13884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282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045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3123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8059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8188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4018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302999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58180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6773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783455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320" y="1737959"/>
            <a:ext cx="10726460" cy="553998"/>
          </a:xfrm>
          <a:prstGeom prst="rect">
            <a:avLst/>
          </a:prstGeom>
        </p:spPr>
        <p:txBody>
          <a:bodyPr/>
          <a:lstStyle>
            <a:lvl1pPr marL="0" indent="0">
              <a:lnSpc>
                <a:spcPct val="100000"/>
              </a:lnSpc>
              <a:spcBef>
                <a:spcPts val="600"/>
              </a:spcBef>
              <a:spcAft>
                <a:spcPts val="1199"/>
              </a:spcAft>
              <a:buNone/>
              <a:defRPr sz="24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341" indent="0">
              <a:buNone/>
              <a:defRPr sz="2000">
                <a:gradFill>
                  <a:gsLst>
                    <a:gs pos="100000">
                      <a:schemeClr val="bg2"/>
                    </a:gs>
                    <a:gs pos="0">
                      <a:schemeClr val="bg2"/>
                    </a:gs>
                  </a:gsLst>
                  <a:lin ang="5400000" scaled="0"/>
                </a:gradFill>
              </a:defRPr>
            </a:lvl3pPr>
            <a:lvl4pPr marL="466209" indent="0">
              <a:buNone/>
              <a:defRPr sz="2000">
                <a:gradFill>
                  <a:gsLst>
                    <a:gs pos="100000">
                      <a:schemeClr val="bg2"/>
                    </a:gs>
                    <a:gs pos="0">
                      <a:schemeClr val="bg2"/>
                    </a:gs>
                  </a:gsLst>
                  <a:lin ang="5400000" scaled="0"/>
                </a:gradFill>
              </a:defRPr>
            </a:lvl4pPr>
            <a:lvl5pPr marL="707407" indent="0">
              <a:buNone/>
              <a:defRPr sz="2000">
                <a:gradFill>
                  <a:gsLst>
                    <a:gs pos="100000">
                      <a:schemeClr val="bg2"/>
                    </a:gs>
                    <a:gs pos="0">
                      <a:schemeClr val="bg2"/>
                    </a:gs>
                  </a:gsLst>
                  <a:lin ang="5400000" scaled="0"/>
                </a:gradFill>
              </a:defRPr>
            </a:lvl5pPr>
          </a:lstStyle>
          <a:p>
            <a:pPr lvl="0"/>
            <a:r>
              <a:rPr lang="en-US" dirty="0"/>
              <a:t>Click to edit Master text style</a:t>
            </a:r>
          </a:p>
        </p:txBody>
      </p:sp>
      <p:sp>
        <p:nvSpPr>
          <p:cNvPr id="3" name="Title 2"/>
          <p:cNvSpPr>
            <a:spLocks noGrp="1"/>
          </p:cNvSpPr>
          <p:nvPr>
            <p:ph type="title"/>
          </p:nvPr>
        </p:nvSpPr>
        <p:spPr>
          <a:xfrm>
            <a:off x="274320" y="292608"/>
            <a:ext cx="10726460" cy="757130"/>
          </a:xfrm>
        </p:spPr>
        <p:txBody>
          <a:bodyPr/>
          <a:lstStyle>
            <a:lvl1pPr>
              <a:defRPr sz="4799">
                <a:solidFill>
                  <a:schemeClr val="tx1"/>
                </a:soli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5037" y="6459621"/>
            <a:ext cx="1193410" cy="438988"/>
          </a:xfrm>
          <a:prstGeom prst="rect">
            <a:avLst/>
          </a:prstGeom>
        </p:spPr>
      </p:pic>
    </p:spTree>
    <p:extLst>
      <p:ext uri="{BB962C8B-B14F-4D97-AF65-F5344CB8AC3E}">
        <p14:creationId xmlns:p14="http://schemas.microsoft.com/office/powerpoint/2010/main" val="14233374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pPr defTabSz="932563"/>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pPr defTabSz="932563"/>
            <a:fld id="{27258FFF-F925-446B-8502-81C933981705}" type="slidenum">
              <a:rPr lang="en-US" smtClean="0">
                <a:solidFill>
                  <a:srgbClr val="FFFFFF"/>
                </a:solidFill>
              </a:rPr>
              <a:pPr defTabSz="932563"/>
              <a:t>‹#›</a:t>
            </a:fld>
            <a:endParaRPr lang="en-US" dirty="0">
              <a:solidFill>
                <a:srgbClr val="FFFFFF"/>
              </a:solidFill>
            </a:endParaRPr>
          </a:p>
        </p:txBody>
      </p:sp>
    </p:spTree>
    <p:extLst>
      <p:ext uri="{BB962C8B-B14F-4D97-AF65-F5344CB8AC3E}">
        <p14:creationId xmlns:p14="http://schemas.microsoft.com/office/powerpoint/2010/main" val="13419245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1"/>
                </a:solidFill>
              </a:defRPr>
            </a:lvl1pPr>
          </a:lstStyle>
          <a:p>
            <a:r>
              <a:rPr lang="en-US"/>
              <a:t>Lorem ipsum dolor sit</a:t>
            </a:r>
            <a:br>
              <a:rPr lang="en-US"/>
            </a:br>
            <a:r>
              <a:rPr lang="en-US"/>
              <a:t>amet, consectetuer adipi.</a:t>
            </a:r>
          </a:p>
        </p:txBody>
      </p:sp>
      <p:sp>
        <p:nvSpPr>
          <p:cNvPr id="4" name="Slide Number Placeholder 3"/>
          <p:cNvSpPr>
            <a:spLocks noGrp="1"/>
          </p:cNvSpPr>
          <p:nvPr>
            <p:ph type="sldNum" sz="quarter" idx="11"/>
          </p:nvPr>
        </p:nvSpPr>
        <p:spPr>
          <a:xfrm>
            <a:off x="11659203" y="6606832"/>
            <a:ext cx="777279" cy="38769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90"/>
            <a:ext cx="7670052" cy="2954655"/>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14097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3A981DB-1723-4EA1-BDFB-B7DDA72E16A9}" type="datetimeFigureOut">
              <a:rPr lang="en-US" smtClean="0">
                <a:solidFill>
                  <a:srgbClr val="FFFFFF"/>
                </a:solidFill>
              </a:rPr>
              <a:pPr/>
              <a:t>11-Oct-16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CF4A0D09-ED68-43AB-9A06-8BA4532128E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917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939036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79320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74623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165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2818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243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3248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887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8678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1176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432587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93227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753113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2377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37994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78438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36833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61483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403486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051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562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3818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2670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692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039871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59391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7973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476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109119" y="6606831"/>
            <a:ext cx="8550076" cy="387694"/>
          </a:xfrm>
          <a:prstGeom prst="rect">
            <a:avLst/>
          </a:prstGeom>
        </p:spPr>
        <p:txBody>
          <a:bodyPr/>
          <a:lstStyle/>
          <a:p>
            <a:pPr defTabSz="932563"/>
            <a:endParaRPr lang="en-US" dirty="0">
              <a:solidFill>
                <a:srgbClr val="FFFFFF"/>
              </a:solidFill>
            </a:endParaRPr>
          </a:p>
        </p:txBody>
      </p:sp>
      <p:sp>
        <p:nvSpPr>
          <p:cNvPr id="5" name="Slide Number Placeholder 4"/>
          <p:cNvSpPr>
            <a:spLocks noGrp="1"/>
          </p:cNvSpPr>
          <p:nvPr>
            <p:ph type="sldNum" sz="quarter" idx="12"/>
          </p:nvPr>
        </p:nvSpPr>
        <p:spPr>
          <a:xfrm>
            <a:off x="11659196" y="6607559"/>
            <a:ext cx="777278" cy="386966"/>
          </a:xfrm>
          <a:prstGeom prst="rect">
            <a:avLst/>
          </a:prstGeom>
        </p:spPr>
        <p:txBody>
          <a:bodyPr/>
          <a:lstStyle/>
          <a:p>
            <a:pPr defTabSz="932563"/>
            <a:fld id="{6A4C1A4A-E5E6-4CC1-B72C-A20A4EB3E2D2}" type="slidenum">
              <a:rPr lang="en-US" smtClean="0">
                <a:solidFill>
                  <a:srgbClr val="FFFFFF"/>
                </a:solidFill>
              </a:rPr>
              <a:pPr defTabSz="932563"/>
              <a:t>‹#›</a:t>
            </a:fld>
            <a:endParaRPr lang="en-US" dirty="0">
              <a:solidFill>
                <a:srgbClr val="FFFFFF"/>
              </a:solidFill>
            </a:endParaRPr>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80893" tIns="53325" rIns="53325" bIns="53325">
            <a:noAutofit/>
          </a:bodyPr>
          <a:lstStyle>
            <a:lvl1pPr marL="0" indent="0">
              <a:buNone/>
              <a:defRPr sz="2856">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Tree>
    <p:extLst>
      <p:ext uri="{BB962C8B-B14F-4D97-AF65-F5344CB8AC3E}">
        <p14:creationId xmlns:p14="http://schemas.microsoft.com/office/powerpoint/2010/main" val="13741476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320" y="1737959"/>
            <a:ext cx="10726460" cy="553998"/>
          </a:xfrm>
          <a:prstGeom prst="rect">
            <a:avLst/>
          </a:prstGeom>
        </p:spPr>
        <p:txBody>
          <a:bodyPr/>
          <a:lstStyle>
            <a:lvl1pPr marL="0" indent="0">
              <a:lnSpc>
                <a:spcPct val="100000"/>
              </a:lnSpc>
              <a:spcBef>
                <a:spcPts val="600"/>
              </a:spcBef>
              <a:spcAft>
                <a:spcPts val="1199"/>
              </a:spcAft>
              <a:buNone/>
              <a:defRPr sz="24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341" indent="0">
              <a:buNone/>
              <a:defRPr sz="2000">
                <a:gradFill>
                  <a:gsLst>
                    <a:gs pos="100000">
                      <a:schemeClr val="bg2"/>
                    </a:gs>
                    <a:gs pos="0">
                      <a:schemeClr val="bg2"/>
                    </a:gs>
                  </a:gsLst>
                  <a:lin ang="5400000" scaled="0"/>
                </a:gradFill>
              </a:defRPr>
            </a:lvl3pPr>
            <a:lvl4pPr marL="466209" indent="0">
              <a:buNone/>
              <a:defRPr sz="2000">
                <a:gradFill>
                  <a:gsLst>
                    <a:gs pos="100000">
                      <a:schemeClr val="bg2"/>
                    </a:gs>
                    <a:gs pos="0">
                      <a:schemeClr val="bg2"/>
                    </a:gs>
                  </a:gsLst>
                  <a:lin ang="5400000" scaled="0"/>
                </a:gradFill>
              </a:defRPr>
            </a:lvl4pPr>
            <a:lvl5pPr marL="707407" indent="0">
              <a:buNone/>
              <a:defRPr sz="2000">
                <a:gradFill>
                  <a:gsLst>
                    <a:gs pos="100000">
                      <a:schemeClr val="bg2"/>
                    </a:gs>
                    <a:gs pos="0">
                      <a:schemeClr val="bg2"/>
                    </a:gs>
                  </a:gsLst>
                  <a:lin ang="5400000" scaled="0"/>
                </a:gradFill>
              </a:defRPr>
            </a:lvl5pPr>
          </a:lstStyle>
          <a:p>
            <a:pPr lvl="0"/>
            <a:r>
              <a:rPr lang="en-US" dirty="0"/>
              <a:t>Click to edit Master text style</a:t>
            </a:r>
          </a:p>
        </p:txBody>
      </p:sp>
      <p:sp>
        <p:nvSpPr>
          <p:cNvPr id="3" name="Title 2"/>
          <p:cNvSpPr>
            <a:spLocks noGrp="1"/>
          </p:cNvSpPr>
          <p:nvPr>
            <p:ph type="title"/>
          </p:nvPr>
        </p:nvSpPr>
        <p:spPr>
          <a:xfrm>
            <a:off x="274320" y="292608"/>
            <a:ext cx="10726460" cy="757130"/>
          </a:xfrm>
        </p:spPr>
        <p:txBody>
          <a:bodyPr/>
          <a:lstStyle>
            <a:lvl1pPr>
              <a:defRPr sz="4799">
                <a:solidFill>
                  <a:schemeClr val="tx1"/>
                </a:soli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5037" y="6459621"/>
            <a:ext cx="1193410" cy="438988"/>
          </a:xfrm>
          <a:prstGeom prst="rect">
            <a:avLst/>
          </a:prstGeom>
        </p:spPr>
      </p:pic>
    </p:spTree>
    <p:extLst>
      <p:ext uri="{BB962C8B-B14F-4D97-AF65-F5344CB8AC3E}">
        <p14:creationId xmlns:p14="http://schemas.microsoft.com/office/powerpoint/2010/main" val="220477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1"/>
            <a:ext cx="3937000" cy="137160"/>
          </a:xfrm>
          <a:prstGeom prst="rect">
            <a:avLst/>
          </a:prstGeom>
        </p:spPr>
        <p:txBody>
          <a:bodyPr/>
          <a:lstStyle/>
          <a:p>
            <a:pPr defTabSz="932563"/>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595105" y="6565391"/>
            <a:ext cx="566737" cy="137160"/>
          </a:xfrm>
          <a:prstGeom prst="rect">
            <a:avLst/>
          </a:prstGeom>
        </p:spPr>
        <p:txBody>
          <a:bodyPr/>
          <a:lstStyle/>
          <a:p>
            <a:pPr defTabSz="932563"/>
            <a:fld id="{27258FFF-F925-446B-8502-81C933981705}" type="slidenum">
              <a:rPr lang="en-US" smtClean="0">
                <a:solidFill>
                  <a:srgbClr val="FFFFFF"/>
                </a:solidFill>
              </a:rPr>
              <a:pPr defTabSz="932563"/>
              <a:t>‹#›</a:t>
            </a:fld>
            <a:endParaRPr lang="en-US" dirty="0">
              <a:solidFill>
                <a:srgbClr val="FFFFFF"/>
              </a:solidFill>
            </a:endParaRPr>
          </a:p>
        </p:txBody>
      </p:sp>
    </p:spTree>
    <p:extLst>
      <p:ext uri="{BB962C8B-B14F-4D97-AF65-F5344CB8AC3E}">
        <p14:creationId xmlns:p14="http://schemas.microsoft.com/office/powerpoint/2010/main" val="80841939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41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1"/>
                </a:solidFill>
              </a:defRPr>
            </a:lvl1pPr>
          </a:lstStyle>
          <a:p>
            <a:r>
              <a:rPr lang="en-US"/>
              <a:t>Lorem ipsum dolor sit</a:t>
            </a:r>
            <a:br>
              <a:rPr lang="en-US"/>
            </a:br>
            <a:r>
              <a:rPr lang="en-US"/>
              <a:t>amet, consectetuer adipi.</a:t>
            </a:r>
          </a:p>
        </p:txBody>
      </p:sp>
      <p:sp>
        <p:nvSpPr>
          <p:cNvPr id="4" name="Slide Number Placeholder 3"/>
          <p:cNvSpPr>
            <a:spLocks noGrp="1"/>
          </p:cNvSpPr>
          <p:nvPr>
            <p:ph type="sldNum" sz="quarter" idx="11"/>
          </p:nvPr>
        </p:nvSpPr>
        <p:spPr>
          <a:xfrm>
            <a:off x="11659203" y="6606832"/>
            <a:ext cx="777279" cy="38769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90"/>
            <a:ext cx="7670052" cy="2954655"/>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3800117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3A981DB-1723-4EA1-BDFB-B7DDA72E16A9}" type="datetimeFigureOut">
              <a:rPr lang="en-US" smtClean="0">
                <a:solidFill>
                  <a:srgbClr val="FFFFFF"/>
                </a:solidFill>
              </a:rPr>
              <a:pPr/>
              <a:t>11-Oct-16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CF4A0D09-ED68-43AB-9A06-8BA4532128E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6770104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435289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8" name="Text Placeholder 5"/>
          <p:cNvSpPr>
            <a:spLocks noGrp="1"/>
          </p:cNvSpPr>
          <p:nvPr>
            <p:ph type="body" sz="quarter" idx="13"/>
          </p:nvPr>
        </p:nvSpPr>
        <p:spPr>
          <a:xfrm>
            <a:off x="322262" y="360323"/>
            <a:ext cx="2667000" cy="406265"/>
          </a:xfrm>
        </p:spPr>
        <p:txBody>
          <a:bodyPr vert="horz" wrap="square" lIns="146304" tIns="91440" rIns="146304" bIns="91440" rtlCol="0">
            <a:spAutoFit/>
          </a:bodyPr>
          <a:lstStyle>
            <a:lvl1pPr>
              <a:defRPr lang="en-US" sz="1600">
                <a:latin typeface="+mn-lt"/>
              </a:defRPr>
            </a:lvl1pPr>
          </a:lstStyle>
          <a:p>
            <a:pPr marL="0" lvl="0" indent="0">
              <a:buFontTx/>
              <a:buNone/>
            </a:pPr>
            <a:endParaRPr lang="en-US"/>
          </a:p>
        </p:txBody>
      </p:sp>
    </p:spTree>
    <p:extLst>
      <p:ext uri="{BB962C8B-B14F-4D97-AF65-F5344CB8AC3E}">
        <p14:creationId xmlns:p14="http://schemas.microsoft.com/office/powerpoint/2010/main" val="204390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28943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05727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12212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9574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image" Target="../media/image1.png"/><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theme" Target="../theme/theme10.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image" Target="../media/image1.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theme" Target="../theme/theme1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image" Target="../media/image1.png"/><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13.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image" Target="../media/image1.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image" Target="../media/image1.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theme" Target="../theme/theme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3.xml"/><Relationship Id="rId1"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theme" Target="../theme/theme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7.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image" Target="../media/image16.png"/><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image" Target="../media/image15.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theme" Target="../theme/theme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2" Type="http://schemas.openxmlformats.org/officeDocument/2006/relationships/slideLayout" Target="../slideLayouts/slideLayout189.xml"/><Relationship Id="rId16" Type="http://schemas.openxmlformats.org/officeDocument/2006/relationships/image" Target="../media/image24.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theme" Target="../theme/theme9.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29027294"/>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 id="2147484509" r:id="rId23"/>
    <p:sldLayoutId id="214748451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49286022"/>
      </p:ext>
    </p:extLst>
  </p:cSld>
  <p:clrMap bg1="dk1" tx1="lt1" bg2="dk2" tx2="lt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23" r:id="rId9"/>
    <p:sldLayoutId id="2147484524" r:id="rId10"/>
    <p:sldLayoutId id="2147484525" r:id="rId11"/>
    <p:sldLayoutId id="2147484526" r:id="rId12"/>
    <p:sldLayoutId id="2147484527" r:id="rId13"/>
    <p:sldLayoutId id="2147484528" r:id="rId14"/>
    <p:sldLayoutId id="2147484529" r:id="rId15"/>
    <p:sldLayoutId id="2147484530" r:id="rId16"/>
    <p:sldLayoutId id="2147484531" r:id="rId17"/>
    <p:sldLayoutId id="2147484532" r:id="rId18"/>
    <p:sldLayoutId id="2147484533" r:id="rId19"/>
    <p:sldLayoutId id="2147484534" r:id="rId20"/>
    <p:sldLayoutId id="2147484535" r:id="rId21"/>
    <p:sldLayoutId id="214748453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40368981"/>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573253378"/>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5" r:id="rId9"/>
    <p:sldLayoutId id="2147484576" r:id="rId10"/>
    <p:sldLayoutId id="2147484577" r:id="rId11"/>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49371328"/>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7" r:id="rId29"/>
    <p:sldLayoutId id="2147484308" r:id="rId30"/>
    <p:sldLayoutId id="2147484310" r:id="rId31"/>
    <p:sldLayoutId id="2147484311" r:id="rId32"/>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83438384"/>
      </p:ext>
    </p:extLst>
  </p:cSld>
  <p:clrMap bg1="dk1" tx1="lt1" bg2="dk2" tx2="lt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 id="2147484341" r:id="rId16"/>
    <p:sldLayoutId id="2147484342" r:id="rId17"/>
    <p:sldLayoutId id="2147484343" r:id="rId18"/>
    <p:sldLayoutId id="2147484344" r:id="rId19"/>
    <p:sldLayoutId id="2147484345" r:id="rId20"/>
    <p:sldLayoutId id="2147484346" r:id="rId21"/>
    <p:sldLayoutId id="2147484347" r:id="rId22"/>
    <p:sldLayoutId id="2147484348" r:id="rId23"/>
    <p:sldLayoutId id="2147484349" r:id="rId24"/>
    <p:sldLayoutId id="2147484350" r:id="rId25"/>
    <p:sldLayoutId id="2147484351" r:id="rId26"/>
    <p:sldLayoutId id="2147484352" r:id="rId27"/>
    <p:sldLayoutId id="2147484353" r:id="rId28"/>
    <p:sldLayoutId id="2147484354" r:id="rId29"/>
    <p:sldLayoutId id="2147484355" r:id="rId30"/>
    <p:sldLayoutId id="2147484356" r:id="rId31"/>
    <p:sldLayoutId id="2147484357" r:id="rId32"/>
    <p:sldLayoutId id="2147484358" r:id="rId33"/>
    <p:sldLayoutId id="2147484359" r:id="rId34"/>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59103233"/>
      </p:ext>
    </p:extLst>
  </p:cSld>
  <p:clrMap bg1="dk1" tx1="lt1" bg2="dk2" tx2="lt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9" y="1211264"/>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215690"/>
      </p:ext>
    </p:extLst>
  </p:cSld>
  <p:clrMap bg1="lt1" tx1="dk1" bg2="lt2" tx2="dk2" accent1="accent1" accent2="accent2" accent3="accent3" accent4="accent4" accent5="accent5" accent6="accent6" hlink="hlink" folHlink="folHlink"/>
  <p:sldLayoutIdLst>
    <p:sldLayoutId id="2147484403" r:id="rId1"/>
    <p:sldLayoutId id="2147484574" r:id="rId2"/>
  </p:sldLayoutIdLst>
  <p:transition>
    <p:fade/>
  </p:transition>
  <p:hf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7" marR="0" indent="-346487"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71" baseline="0">
          <a:gradFill>
            <a:gsLst>
              <a:gs pos="1250">
                <a:schemeClr val="tx1"/>
              </a:gs>
              <a:gs pos="100000">
                <a:schemeClr val="tx1"/>
              </a:gs>
            </a:gsLst>
            <a:lin ang="5400000" scaled="0"/>
          </a:gradFill>
          <a:latin typeface="+mj-lt"/>
          <a:ea typeface="+mn-ea"/>
          <a:cs typeface="+mn-cs"/>
        </a:defRPr>
      </a:lvl1pPr>
      <a:lvl2pPr marL="584494" marR="0" indent="-238008" algn="l" defTabSz="932563"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406"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814406" algn="l"/>
        </a:tabLst>
        <a:defRPr sz="2800" kern="1200" spc="0" baseline="0">
          <a:gradFill>
            <a:gsLst>
              <a:gs pos="1250">
                <a:schemeClr val="tx1"/>
              </a:gs>
              <a:gs pos="100000">
                <a:schemeClr val="tx1"/>
              </a:gs>
            </a:gsLst>
            <a:lin ang="5400000" scaled="0"/>
          </a:gradFill>
          <a:latin typeface="+mn-lt"/>
          <a:ea typeface="+mn-ea"/>
          <a:cs typeface="+mn-cs"/>
        </a:defRPr>
      </a:lvl3pPr>
      <a:lvl4pPr marL="1050795" marR="0" indent="-236388" algn="l" defTabSz="9325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707"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1280707" algn="l"/>
        </a:tabLst>
        <a:defRPr sz="24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pPr defTabSz="931684" fontAlgn="base">
              <a:spcBef>
                <a:spcPct val="0"/>
              </a:spcBef>
              <a:spcAft>
                <a:spcPct val="0"/>
              </a:spcAft>
            </a:pPr>
            <a:endParaRPr lang="en-US">
              <a:solidFill>
                <a:srgbClr val="505050">
                  <a:tint val="75000"/>
                </a:srgbClr>
              </a:solidFill>
              <a:ea typeface="ＭＳ Ｐゴシック" charset="0"/>
            </a:endParaRPr>
          </a:p>
        </p:txBody>
      </p:sp>
    </p:spTree>
    <p:extLst>
      <p:ext uri="{BB962C8B-B14F-4D97-AF65-F5344CB8AC3E}">
        <p14:creationId xmlns:p14="http://schemas.microsoft.com/office/powerpoint/2010/main" val="4203809597"/>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Lst>
  <p:transition>
    <p:fade/>
  </p:transition>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9" y="1211264"/>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988671"/>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hf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7" marR="0" indent="-346487"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71" baseline="0">
          <a:gradFill>
            <a:gsLst>
              <a:gs pos="1250">
                <a:schemeClr val="tx1"/>
              </a:gs>
              <a:gs pos="100000">
                <a:schemeClr val="tx1"/>
              </a:gs>
            </a:gsLst>
            <a:lin ang="5400000" scaled="0"/>
          </a:gradFill>
          <a:latin typeface="+mj-lt"/>
          <a:ea typeface="+mn-ea"/>
          <a:cs typeface="+mn-cs"/>
        </a:defRPr>
      </a:lvl1pPr>
      <a:lvl2pPr marL="584494" marR="0" indent="-238008" algn="l" defTabSz="932563"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406"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814406" algn="l"/>
        </a:tabLst>
        <a:defRPr sz="2800" kern="1200" spc="0" baseline="0">
          <a:gradFill>
            <a:gsLst>
              <a:gs pos="1250">
                <a:schemeClr val="tx1"/>
              </a:gs>
              <a:gs pos="100000">
                <a:schemeClr val="tx1"/>
              </a:gs>
            </a:gsLst>
            <a:lin ang="5400000" scaled="0"/>
          </a:gradFill>
          <a:latin typeface="+mn-lt"/>
          <a:ea typeface="+mn-ea"/>
          <a:cs typeface="+mn-cs"/>
        </a:defRPr>
      </a:lvl3pPr>
      <a:lvl4pPr marL="1050795" marR="0" indent="-236388" algn="l" defTabSz="9325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707"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1280707" algn="l"/>
        </a:tabLst>
        <a:defRPr sz="24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37377642"/>
      </p:ext>
    </p:extLst>
  </p:cSld>
  <p:clrMap bg1="dk1" tx1="lt1" bg2="dk2" tx2="lt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85"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198289338"/>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7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2.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72.xml"/><Relationship Id="rId6" Type="http://schemas.openxmlformats.org/officeDocument/2006/relationships/image" Target="../media/image37.png"/><Relationship Id="rId5" Type="http://schemas.openxmlformats.org/officeDocument/2006/relationships/image" Target="../media/image43.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emf"/><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58.xml"/><Relationship Id="rId6" Type="http://schemas.openxmlformats.org/officeDocument/2006/relationships/image" Target="../media/image53.emf"/><Relationship Id="rId11" Type="http://schemas.microsoft.com/office/2007/relationships/hdphoto" Target="../media/hdphoto2.wdp"/><Relationship Id="rId5" Type="http://schemas.openxmlformats.org/officeDocument/2006/relationships/image" Target="../media/image52.emf"/><Relationship Id="rId10" Type="http://schemas.openxmlformats.org/officeDocument/2006/relationships/image" Target="../media/image56.png"/><Relationship Id="rId4" Type="http://schemas.openxmlformats.org/officeDocument/2006/relationships/image" Target="../media/image51.emf"/><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emf"/><Relationship Id="rId3" Type="http://schemas.openxmlformats.org/officeDocument/2006/relationships/image" Target="../media/image57.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14.xml"/><Relationship Id="rId1" Type="http://schemas.openxmlformats.org/officeDocument/2006/relationships/slideLayout" Target="../slideLayouts/slideLayout122.xml"/><Relationship Id="rId6" Type="http://schemas.openxmlformats.org/officeDocument/2006/relationships/image" Target="../media/image59.emf"/><Relationship Id="rId11" Type="http://schemas.openxmlformats.org/officeDocument/2006/relationships/image" Target="../media/image64.emf"/><Relationship Id="rId5" Type="http://schemas.microsoft.com/office/2007/relationships/hdphoto" Target="../media/hdphoto3.wdp"/><Relationship Id="rId15" Type="http://schemas.openxmlformats.org/officeDocument/2006/relationships/image" Target="../media/image68.emf"/><Relationship Id="rId10" Type="http://schemas.openxmlformats.org/officeDocument/2006/relationships/image" Target="../media/image63.emf"/><Relationship Id="rId4" Type="http://schemas.openxmlformats.org/officeDocument/2006/relationships/image" Target="../media/image58.png"/><Relationship Id="rId9" Type="http://schemas.openxmlformats.org/officeDocument/2006/relationships/image" Target="../media/image62.emf"/><Relationship Id="rId14" Type="http://schemas.openxmlformats.org/officeDocument/2006/relationships/image" Target="../media/image6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7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6.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72.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7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2.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72.xml"/><Relationship Id="rId4" Type="http://schemas.openxmlformats.org/officeDocument/2006/relationships/hyperlink" Target="https://login.microsoftonline.com/comm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76.xml"/></Relationships>
</file>

<file path=ppt/slides/_rels/slide29.xml.rels><?xml version="1.0" encoding="UTF-8" standalone="yes"?>
<Relationships xmlns="http://schemas.openxmlformats.org/package/2006/relationships"><Relationship Id="rId3" Type="http://schemas.openxmlformats.org/officeDocument/2006/relationships/hyperlink" Target="https://docs.angularjs.org/misc/downloading" TargetMode="External"/><Relationship Id="rId2" Type="http://schemas.openxmlformats.org/officeDocument/2006/relationships/notesSlide" Target="../notesSlides/notesSlide27.xml"/><Relationship Id="rId1" Type="http://schemas.openxmlformats.org/officeDocument/2006/relationships/slideLayout" Target="../slideLayouts/slideLayout2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76.xml"/></Relationships>
</file>

<file path=ppt/slides/_rels/slide31.xml.rels><?xml version="1.0" encoding="UTF-8" standalone="yes"?>
<Relationships xmlns="http://schemas.openxmlformats.org/package/2006/relationships"><Relationship Id="rId2" Type="http://schemas.openxmlformats.org/officeDocument/2006/relationships/hyperlink" Target="http://nodejs.org/download/" TargetMode="External"/><Relationship Id="rId1" Type="http://schemas.openxmlformats.org/officeDocument/2006/relationships/slideLayout" Target="../slideLayouts/slideLayout27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7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6.xml"/></Relationships>
</file>

<file path=ppt/slides/_rels/slide34.xml.rels><?xml version="1.0" encoding="UTF-8" standalone="yes"?>
<Relationships xmlns="http://schemas.openxmlformats.org/package/2006/relationships"><Relationship Id="rId3" Type="http://schemas.openxmlformats.org/officeDocument/2006/relationships/hyperlink" Target="http://www.mongodb.org/downloads" TargetMode="External"/><Relationship Id="rId2" Type="http://schemas.openxmlformats.org/officeDocument/2006/relationships/notesSlide" Target="../notesSlides/notesSlide31.xml"/><Relationship Id="rId1" Type="http://schemas.openxmlformats.org/officeDocument/2006/relationships/slideLayout" Target="../slideLayouts/slideLayout276.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4.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7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79.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9.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79.xml"/><Relationship Id="rId2" Type="http://schemas.openxmlformats.org/officeDocument/2006/relationships/tags" Target="../tags/tag2.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8" Type="http://schemas.openxmlformats.org/officeDocument/2006/relationships/hyperlink" Target="https://mva.microsoft.com/en-us/training-courses/mean-stack-jump-start-8442?l=eovSb3Vz_4604984382" TargetMode="External"/><Relationship Id="rId3" Type="http://schemas.openxmlformats.org/officeDocument/2006/relationships/hyperlink" Target="http://www.windowsazure.com/en-us/documentation/articles/service-bus-dotnet-how-to-use-queues/" TargetMode="External"/><Relationship Id="rId7" Type="http://schemas.openxmlformats.org/officeDocument/2006/relationships/hyperlink" Target="http://www.windowsazure.com/en-us/services/active-directory/" TargetMode="External"/><Relationship Id="rId2" Type="http://schemas.openxmlformats.org/officeDocument/2006/relationships/hyperlink" Target="http://www.windowsazure.com/en-us/documentation/articles/service-bus-dotnet-how-to-use-relay/" TargetMode="External"/><Relationship Id="rId1" Type="http://schemas.openxmlformats.org/officeDocument/2006/relationships/slideLayout" Target="../slideLayouts/slideLayout273.xml"/><Relationship Id="rId6" Type="http://schemas.openxmlformats.org/officeDocument/2006/relationships/hyperlink" Target="http://msdn.microsoft.com/en-us/library/windowsazure/hh532261.aspx" TargetMode="External"/><Relationship Id="rId5" Type="http://schemas.openxmlformats.org/officeDocument/2006/relationships/hyperlink" Target="http://www.windowsazure.com/en-us/documentation/articles/service-bus-dotnet-advanced-message-queuing/" TargetMode="External"/><Relationship Id="rId4" Type="http://schemas.openxmlformats.org/officeDocument/2006/relationships/hyperlink" Target="http://www.windowsazure.com/en-us/documentation/articles/service-bus-dotnet-how-to-use-topics-subscriptions/" TargetMode="External"/><Relationship Id="rId9"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4.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51.xml"/><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7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7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7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2119178"/>
            <a:ext cx="6781735" cy="1828800"/>
          </a:xfrm>
        </p:spPr>
        <p:txBody>
          <a:bodyPr/>
          <a:lstStyle/>
          <a:p>
            <a:r>
              <a:rPr lang="EN-US" sz="4000" dirty="0">
                <a:solidFill>
                  <a:srgbClr val="FFFFFF"/>
                </a:solidFill>
                <a:latin typeface="Calibri"/>
              </a:rPr>
              <a:t>Technical Deep Dive: Creating Apps for the Intelligent Cloud</a:t>
            </a:r>
            <a:br>
              <a:rPr lang="en-US" dirty="0">
                <a:solidFill>
                  <a:schemeClr val="tx1"/>
                </a:solidFill>
                <a:latin typeface="Calibri"/>
              </a:rPr>
            </a:br>
            <a:r>
              <a:rPr lang="EN-IN" dirty="0">
                <a:solidFill>
                  <a:srgbClr val="FFFFFF"/>
                </a:solidFill>
                <a:latin typeface="Calibri"/>
              </a:rPr>
              <a:t> </a:t>
            </a:r>
            <a:r>
              <a:rPr lang="EN-IN" sz="4000" dirty="0">
                <a:solidFill>
                  <a:srgbClr val="FFFFFF"/>
                </a:solidFill>
                <a:latin typeface="Segoe UI Light"/>
              </a:rPr>
              <a:t>Day 3: Integration, Identity </a:t>
            </a:r>
            <a:r>
              <a:rPr lang="EN-IN" sz="4000" dirty="0" err="1">
                <a:solidFill>
                  <a:srgbClr val="FFFFFF"/>
                </a:solidFill>
                <a:latin typeface="Segoe UI Light"/>
              </a:rPr>
              <a:t>Serveless</a:t>
            </a:r>
            <a:r>
              <a:rPr lang="EN-IN" sz="4000" dirty="0">
                <a:solidFill>
                  <a:srgbClr val="FFFFFF"/>
                </a:solidFill>
                <a:latin typeface="Segoe UI Light"/>
              </a:rPr>
              <a:t> Code &amp;</a:t>
            </a:r>
            <a:r>
              <a:rPr lang="EN-IN" sz="4800" dirty="0">
                <a:solidFill>
                  <a:srgbClr val="FFFFFF"/>
                </a:solidFill>
                <a:latin typeface="Segoe UI Light"/>
              </a:rPr>
              <a:t> </a:t>
            </a:r>
            <a:r>
              <a:rPr lang="EN-IN" sz="4000" dirty="0">
                <a:solidFill>
                  <a:srgbClr val="FFFFFF"/>
                </a:solidFill>
                <a:latin typeface="Segoe UI Light"/>
              </a:rPr>
              <a:t>OSS</a:t>
            </a:r>
            <a:endParaRPr lang="EN-US" sz="4000">
              <a:solidFill>
                <a:srgbClr val="FFFFFF"/>
              </a:solidFill>
            </a:endParaRPr>
          </a:p>
        </p:txBody>
      </p:sp>
      <p:sp>
        <p:nvSpPr>
          <p:cNvPr id="3" name="Text Placeholder 2"/>
          <p:cNvSpPr>
            <a:spLocks noGrp="1"/>
          </p:cNvSpPr>
          <p:nvPr>
            <p:ph type="body" sz="quarter" idx="14"/>
          </p:nvPr>
        </p:nvSpPr>
        <p:spPr>
          <a:xfrm>
            <a:off x="238677" y="5859462"/>
            <a:ext cx="6402388" cy="1828800"/>
          </a:xfrm>
        </p:spPr>
        <p:txBody>
          <a:bodyPr vert="horz" wrap="square" lIns="146304" tIns="109728" rIns="146304" bIns="109728" rtlCol="0" anchor="t">
            <a:noAutofit/>
          </a:bodyPr>
          <a:lstStyle/>
          <a:p>
            <a:r>
              <a:rPr lang="EN-IN" dirty="0">
                <a:solidFill>
                  <a:schemeClr val="bg2">
                    <a:lumMod val="50000"/>
                  </a:schemeClr>
                </a:solidFill>
              </a:rPr>
              <a:t>&lt;Speaker Name&gt;</a:t>
            </a:r>
          </a:p>
        </p:txBody>
      </p:sp>
    </p:spTree>
    <p:extLst>
      <p:ext uri="{BB962C8B-B14F-4D97-AF65-F5344CB8AC3E}">
        <p14:creationId xmlns:p14="http://schemas.microsoft.com/office/powerpoint/2010/main" val="333608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87" y="-11266"/>
            <a:ext cx="12160112" cy="913785"/>
          </a:xfrm>
        </p:spPr>
        <p:txBody>
          <a:bodyPr/>
          <a:lstStyle/>
          <a:p>
            <a:r>
              <a:rPr lang="en-US" dirty="0">
                <a:solidFill>
                  <a:srgbClr val="0079D6"/>
                </a:solidFill>
              </a:rPr>
              <a:t>Logic Apps - Intro</a:t>
            </a:r>
            <a:endParaRPr lang="en-US" sz="4399" dirty="0">
              <a:solidFill>
                <a:srgbClr val="0079D6"/>
              </a:solidFill>
            </a:endParaRPr>
          </a:p>
        </p:txBody>
      </p:sp>
      <p:grpSp>
        <p:nvGrpSpPr>
          <p:cNvPr id="13" name="Group 12"/>
          <p:cNvGrpSpPr/>
          <p:nvPr/>
        </p:nvGrpSpPr>
        <p:grpSpPr>
          <a:xfrm>
            <a:off x="5599189" y="2223255"/>
            <a:ext cx="2150139" cy="1777105"/>
            <a:chOff x="808914" y="3304197"/>
            <a:chExt cx="2150139" cy="177710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036" y="3304197"/>
              <a:ext cx="1132104" cy="1132104"/>
            </a:xfrm>
            <a:prstGeom prst="rect">
              <a:avLst/>
            </a:prstGeom>
          </p:spPr>
        </p:pic>
        <p:sp>
          <p:nvSpPr>
            <p:cNvPr id="11" name="TextBox 10"/>
            <p:cNvSpPr txBox="1"/>
            <p:nvPr/>
          </p:nvSpPr>
          <p:spPr>
            <a:xfrm>
              <a:off x="808914" y="4342638"/>
              <a:ext cx="2150139"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Logic App</a:t>
              </a:r>
              <a:br>
                <a:rPr lang="en-IN" sz="1600" dirty="0">
                  <a:solidFill>
                    <a:srgbClr val="0079D7"/>
                  </a:solidFill>
                </a:rPr>
              </a:br>
              <a:r>
                <a:rPr lang="en-IN" sz="1600" dirty="0">
                  <a:solidFill>
                    <a:srgbClr val="0079D7"/>
                  </a:solidFill>
                </a:rPr>
                <a:t>(Hosted Workflows)</a:t>
              </a:r>
            </a:p>
          </p:txBody>
        </p:sp>
      </p:grpSp>
      <p:grpSp>
        <p:nvGrpSpPr>
          <p:cNvPr id="6" name="Group 5"/>
          <p:cNvGrpSpPr/>
          <p:nvPr/>
        </p:nvGrpSpPr>
        <p:grpSpPr>
          <a:xfrm>
            <a:off x="2291296" y="2154829"/>
            <a:ext cx="1424365" cy="1702548"/>
            <a:chOff x="1933799" y="2240813"/>
            <a:chExt cx="1424365" cy="170254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460" y="2240813"/>
              <a:ext cx="1281042" cy="1281042"/>
            </a:xfrm>
            <a:prstGeom prst="rect">
              <a:avLst/>
            </a:prstGeom>
          </p:spPr>
        </p:pic>
        <p:sp>
          <p:nvSpPr>
            <p:cNvPr id="26" name="TextBox 25"/>
            <p:cNvSpPr txBox="1"/>
            <p:nvPr/>
          </p:nvSpPr>
          <p:spPr>
            <a:xfrm>
              <a:off x="1933799" y="3370897"/>
              <a:ext cx="1424365"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Web App</a:t>
              </a:r>
            </a:p>
          </p:txBody>
        </p:sp>
      </p:grpSp>
      <p:sp>
        <p:nvSpPr>
          <p:cNvPr id="7" name="Right Arrow 6"/>
          <p:cNvSpPr/>
          <p:nvPr/>
        </p:nvSpPr>
        <p:spPr bwMode="auto">
          <a:xfrm>
            <a:off x="230925" y="2735262"/>
            <a:ext cx="2024912" cy="517560"/>
          </a:xfrm>
          <a:prstGeom prs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133377" y="2370996"/>
            <a:ext cx="1829860" cy="517065"/>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Receive Request</a:t>
            </a:r>
          </a:p>
        </p:txBody>
      </p:sp>
      <p:sp>
        <p:nvSpPr>
          <p:cNvPr id="33" name="Right Arrow 32"/>
          <p:cNvSpPr/>
          <p:nvPr/>
        </p:nvSpPr>
        <p:spPr bwMode="auto">
          <a:xfrm>
            <a:off x="3815153" y="2667344"/>
            <a:ext cx="2068253" cy="585478"/>
          </a:xfrm>
          <a:prstGeom prs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3715660" y="2304287"/>
            <a:ext cx="1883529" cy="517065"/>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Invoke Workflow</a:t>
            </a:r>
          </a:p>
        </p:txBody>
      </p:sp>
      <p:grpSp>
        <p:nvGrpSpPr>
          <p:cNvPr id="10" name="Group 9"/>
          <p:cNvGrpSpPr/>
          <p:nvPr/>
        </p:nvGrpSpPr>
        <p:grpSpPr>
          <a:xfrm>
            <a:off x="7185514" y="1661309"/>
            <a:ext cx="2456690" cy="681202"/>
            <a:chOff x="8185506" y="1627566"/>
            <a:chExt cx="2456690" cy="681202"/>
          </a:xfrm>
        </p:grpSpPr>
        <p:sp>
          <p:nvSpPr>
            <p:cNvPr id="37" name="Right Arrow 36"/>
            <p:cNvSpPr/>
            <p:nvPr/>
          </p:nvSpPr>
          <p:spPr bwMode="auto">
            <a:xfrm rot="19826396">
              <a:off x="8185506" y="1927947"/>
              <a:ext cx="2456690" cy="380821"/>
            </a:xfrm>
            <a:prstGeom prs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rot="19781624">
              <a:off x="8185592" y="1627566"/>
              <a:ext cx="2258953" cy="489365"/>
            </a:xfrm>
            <a:prstGeom prst="rect">
              <a:avLst/>
            </a:prstGeom>
            <a:noFill/>
          </p:spPr>
          <p:txBody>
            <a:bodyPr wrap="none" lIns="182880" tIns="146304" rIns="182880" bIns="146304" rtlCol="0">
              <a:spAutoFit/>
            </a:bodyPr>
            <a:lstStyle/>
            <a:p>
              <a:pPr algn="ctr">
                <a:lnSpc>
                  <a:spcPct val="90000"/>
                </a:lnSpc>
                <a:spcAft>
                  <a:spcPts val="600"/>
                </a:spcAft>
              </a:pPr>
              <a:r>
                <a:rPr lang="en-IN" sz="1400" dirty="0">
                  <a:solidFill>
                    <a:srgbClr val="0079D7"/>
                  </a:solidFill>
                </a:rPr>
                <a:t>(1)  Fetch data from FTP</a:t>
              </a:r>
            </a:p>
          </p:txBody>
        </p:sp>
      </p:grpSp>
      <p:sp>
        <p:nvSpPr>
          <p:cNvPr id="40" name="Right Arrow 39"/>
          <p:cNvSpPr/>
          <p:nvPr/>
        </p:nvSpPr>
        <p:spPr bwMode="auto">
          <a:xfrm>
            <a:off x="7405531" y="2834681"/>
            <a:ext cx="2456690" cy="380821"/>
          </a:xfrm>
          <a:prstGeom prs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7709937" y="2535727"/>
            <a:ext cx="1847878" cy="489365"/>
          </a:xfrm>
          <a:prstGeom prst="rect">
            <a:avLst/>
          </a:prstGeom>
          <a:noFill/>
        </p:spPr>
        <p:txBody>
          <a:bodyPr wrap="none" lIns="182880" tIns="146304" rIns="182880" bIns="146304" rtlCol="0">
            <a:spAutoFit/>
          </a:bodyPr>
          <a:lstStyle/>
          <a:p>
            <a:pPr algn="ctr">
              <a:lnSpc>
                <a:spcPct val="90000"/>
              </a:lnSpc>
              <a:spcAft>
                <a:spcPts val="600"/>
              </a:spcAft>
            </a:pPr>
            <a:r>
              <a:rPr lang="en-IN" sz="1400" dirty="0">
                <a:solidFill>
                  <a:srgbClr val="0079D7"/>
                </a:solidFill>
              </a:rPr>
              <a:t>(2)  Insert into SQL</a:t>
            </a:r>
          </a:p>
        </p:txBody>
      </p:sp>
      <p:sp>
        <p:nvSpPr>
          <p:cNvPr id="42" name="Right Arrow 41"/>
          <p:cNvSpPr/>
          <p:nvPr/>
        </p:nvSpPr>
        <p:spPr bwMode="auto">
          <a:xfrm rot="1852828">
            <a:off x="7195969" y="3715262"/>
            <a:ext cx="2456690" cy="380821"/>
          </a:xfrm>
          <a:prstGeom prs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rot="1742504">
            <a:off x="7765921" y="3439003"/>
            <a:ext cx="1502655" cy="489365"/>
          </a:xfrm>
          <a:prstGeom prst="rect">
            <a:avLst/>
          </a:prstGeom>
          <a:noFill/>
        </p:spPr>
        <p:txBody>
          <a:bodyPr wrap="none" lIns="182880" tIns="146304" rIns="182880" bIns="146304" rtlCol="0">
            <a:spAutoFit/>
          </a:bodyPr>
          <a:lstStyle/>
          <a:p>
            <a:pPr algn="ctr">
              <a:lnSpc>
                <a:spcPct val="90000"/>
              </a:lnSpc>
              <a:spcAft>
                <a:spcPts val="600"/>
              </a:spcAft>
            </a:pPr>
            <a:r>
              <a:rPr lang="en-IN" sz="1400" dirty="0">
                <a:solidFill>
                  <a:srgbClr val="0079D7"/>
                </a:solidFill>
              </a:rPr>
              <a:t>(3) Send </a:t>
            </a:r>
            <a:r>
              <a:rPr lang="en-IN" sz="1400" dirty="0" err="1">
                <a:solidFill>
                  <a:srgbClr val="0079D7"/>
                </a:solidFill>
              </a:rPr>
              <a:t>EMail</a:t>
            </a:r>
            <a:endParaRPr lang="en-IN" sz="1400" dirty="0">
              <a:solidFill>
                <a:srgbClr val="0079D7"/>
              </a:solidFill>
            </a:endParaRPr>
          </a:p>
        </p:txBody>
      </p:sp>
      <p:grpSp>
        <p:nvGrpSpPr>
          <p:cNvPr id="19" name="Group 18"/>
          <p:cNvGrpSpPr/>
          <p:nvPr/>
        </p:nvGrpSpPr>
        <p:grpSpPr>
          <a:xfrm>
            <a:off x="9814811" y="529522"/>
            <a:ext cx="1308692" cy="1295928"/>
            <a:chOff x="9594440" y="1044144"/>
            <a:chExt cx="1308692" cy="1295928"/>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635" y="1044144"/>
              <a:ext cx="780290" cy="780290"/>
            </a:xfrm>
            <a:prstGeom prst="rect">
              <a:avLst/>
            </a:prstGeom>
          </p:spPr>
        </p:pic>
        <p:sp>
          <p:nvSpPr>
            <p:cNvPr id="44" name="TextBox 43"/>
            <p:cNvSpPr txBox="1"/>
            <p:nvPr/>
          </p:nvSpPr>
          <p:spPr>
            <a:xfrm>
              <a:off x="9594440" y="1601408"/>
              <a:ext cx="1308692"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FTP </a:t>
              </a:r>
              <a:br>
                <a:rPr lang="en-IN" sz="1600" dirty="0">
                  <a:solidFill>
                    <a:srgbClr val="0079D7"/>
                  </a:solidFill>
                </a:rPr>
              </a:br>
              <a:r>
                <a:rPr lang="en-IN" sz="1600" dirty="0">
                  <a:solidFill>
                    <a:srgbClr val="0079D7"/>
                  </a:solidFill>
                </a:rPr>
                <a:t>Connector</a:t>
              </a:r>
            </a:p>
          </p:txBody>
        </p:sp>
      </p:grpSp>
      <p:grpSp>
        <p:nvGrpSpPr>
          <p:cNvPr id="45" name="Group 44"/>
          <p:cNvGrpSpPr/>
          <p:nvPr/>
        </p:nvGrpSpPr>
        <p:grpSpPr>
          <a:xfrm>
            <a:off x="9894822" y="2487926"/>
            <a:ext cx="1308692" cy="1295928"/>
            <a:chOff x="9594441" y="1044144"/>
            <a:chExt cx="1308692" cy="1295928"/>
          </a:xfrm>
        </p:grpSpPr>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635" y="1044144"/>
              <a:ext cx="780290" cy="780290"/>
            </a:xfrm>
            <a:prstGeom prst="rect">
              <a:avLst/>
            </a:prstGeom>
          </p:spPr>
        </p:pic>
        <p:sp>
          <p:nvSpPr>
            <p:cNvPr id="47" name="TextBox 46"/>
            <p:cNvSpPr txBox="1"/>
            <p:nvPr/>
          </p:nvSpPr>
          <p:spPr>
            <a:xfrm>
              <a:off x="9594441" y="1601408"/>
              <a:ext cx="1308692"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SQL </a:t>
              </a:r>
              <a:br>
                <a:rPr lang="en-IN" sz="1600" dirty="0">
                  <a:solidFill>
                    <a:srgbClr val="0079D7"/>
                  </a:solidFill>
                </a:rPr>
              </a:br>
              <a:r>
                <a:rPr lang="en-IN" sz="1600" dirty="0">
                  <a:solidFill>
                    <a:srgbClr val="0079D7"/>
                  </a:solidFill>
                </a:rPr>
                <a:t>Connector</a:t>
              </a:r>
            </a:p>
          </p:txBody>
        </p:sp>
      </p:grpSp>
      <p:grpSp>
        <p:nvGrpSpPr>
          <p:cNvPr id="48" name="Group 47"/>
          <p:cNvGrpSpPr/>
          <p:nvPr/>
        </p:nvGrpSpPr>
        <p:grpSpPr>
          <a:xfrm>
            <a:off x="9796422" y="4262333"/>
            <a:ext cx="1308692" cy="1295928"/>
            <a:chOff x="9594440" y="1044144"/>
            <a:chExt cx="1308692" cy="1295928"/>
          </a:xfrm>
        </p:grpSpPr>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635" y="1044144"/>
              <a:ext cx="780290" cy="780290"/>
            </a:xfrm>
            <a:prstGeom prst="rect">
              <a:avLst/>
            </a:prstGeom>
          </p:spPr>
        </p:pic>
        <p:sp>
          <p:nvSpPr>
            <p:cNvPr id="50" name="TextBox 49"/>
            <p:cNvSpPr txBox="1"/>
            <p:nvPr/>
          </p:nvSpPr>
          <p:spPr>
            <a:xfrm>
              <a:off x="9594440" y="1601408"/>
              <a:ext cx="1308692"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SMTP</a:t>
              </a:r>
              <a:br>
                <a:rPr lang="en-IN" sz="1600" dirty="0">
                  <a:solidFill>
                    <a:srgbClr val="0079D7"/>
                  </a:solidFill>
                </a:rPr>
              </a:br>
              <a:r>
                <a:rPr lang="en-IN" sz="1600" dirty="0">
                  <a:solidFill>
                    <a:srgbClr val="0079D7"/>
                  </a:solidFill>
                </a:rPr>
                <a:t>Connector</a:t>
              </a:r>
            </a:p>
          </p:txBody>
        </p:sp>
      </p:grpSp>
      <p:grpSp>
        <p:nvGrpSpPr>
          <p:cNvPr id="54" name="Group 53"/>
          <p:cNvGrpSpPr/>
          <p:nvPr/>
        </p:nvGrpSpPr>
        <p:grpSpPr>
          <a:xfrm>
            <a:off x="11551249" y="4317172"/>
            <a:ext cx="780290" cy="780290"/>
            <a:chOff x="11573697" y="4531865"/>
            <a:chExt cx="780290" cy="780290"/>
          </a:xfrm>
        </p:grpSpPr>
        <p:pic>
          <p:nvPicPr>
            <p:cNvPr id="53" name="Picture 5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573697" y="4531865"/>
              <a:ext cx="780290" cy="780290"/>
            </a:xfrm>
            <a:prstGeom prst="rect">
              <a:avLst/>
            </a:prstGeom>
          </p:spPr>
        </p:pic>
        <p:pic>
          <p:nvPicPr>
            <p:cNvPr id="20" name="Picture 19"/>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021104" y="4531865"/>
              <a:ext cx="330795" cy="330795"/>
            </a:xfrm>
            <a:prstGeom prst="rect">
              <a:avLst/>
            </a:prstGeom>
          </p:spPr>
        </p:pic>
      </p:gr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22079" y="2577687"/>
            <a:ext cx="780290" cy="780290"/>
          </a:xfrm>
          <a:prstGeom prst="rect">
            <a:avLst/>
          </a:prstGeom>
        </p:spPr>
      </p:pic>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2079" y="571724"/>
            <a:ext cx="780290" cy="780290"/>
          </a:xfrm>
          <a:prstGeom prst="rect">
            <a:avLst/>
          </a:prstGeom>
        </p:spPr>
      </p:pic>
      <p:sp>
        <p:nvSpPr>
          <p:cNvPr id="55" name="TextBox 54"/>
          <p:cNvSpPr txBox="1"/>
          <p:nvPr/>
        </p:nvSpPr>
        <p:spPr>
          <a:xfrm>
            <a:off x="11568897" y="4707317"/>
            <a:ext cx="942182"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SMTP</a:t>
            </a:r>
            <a:br>
              <a:rPr lang="en-IN" sz="1600" dirty="0">
                <a:solidFill>
                  <a:srgbClr val="0079D7"/>
                </a:solidFill>
              </a:rPr>
            </a:br>
            <a:r>
              <a:rPr lang="en-IN" sz="1600" dirty="0">
                <a:solidFill>
                  <a:srgbClr val="0079D7"/>
                </a:solidFill>
              </a:rPr>
              <a:t>Server</a:t>
            </a:r>
          </a:p>
        </p:txBody>
      </p:sp>
      <p:sp>
        <p:nvSpPr>
          <p:cNvPr id="56" name="TextBox 55"/>
          <p:cNvSpPr txBox="1"/>
          <p:nvPr/>
        </p:nvSpPr>
        <p:spPr>
          <a:xfrm>
            <a:off x="11406646" y="1215704"/>
            <a:ext cx="942181" cy="738664"/>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0079D7"/>
                </a:solidFill>
              </a:rPr>
              <a:t>FTP</a:t>
            </a:r>
            <a:br>
              <a:rPr lang="en-IN" sz="1600" dirty="0">
                <a:solidFill>
                  <a:srgbClr val="0079D7"/>
                </a:solidFill>
              </a:rPr>
            </a:br>
            <a:r>
              <a:rPr lang="en-IN" sz="1600" dirty="0">
                <a:solidFill>
                  <a:srgbClr val="0079D7"/>
                </a:solidFill>
              </a:rPr>
              <a:t>Server</a:t>
            </a:r>
          </a:p>
        </p:txBody>
      </p:sp>
      <p:sp>
        <p:nvSpPr>
          <p:cNvPr id="58" name="Left-Right Arrow 57"/>
          <p:cNvSpPr/>
          <p:nvPr/>
        </p:nvSpPr>
        <p:spPr bwMode="auto">
          <a:xfrm>
            <a:off x="10892683" y="848863"/>
            <a:ext cx="464009" cy="184267"/>
          </a:xfrm>
          <a:prstGeom prst="lef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Left-Right Arrow 59"/>
          <p:cNvSpPr/>
          <p:nvPr/>
        </p:nvSpPr>
        <p:spPr bwMode="auto">
          <a:xfrm>
            <a:off x="10963726" y="2815723"/>
            <a:ext cx="464009" cy="184267"/>
          </a:xfrm>
          <a:prstGeom prst="lef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Left-Right Arrow 60"/>
          <p:cNvSpPr/>
          <p:nvPr/>
        </p:nvSpPr>
        <p:spPr bwMode="auto">
          <a:xfrm>
            <a:off x="10841102" y="4588339"/>
            <a:ext cx="464009" cy="184267"/>
          </a:xfrm>
          <a:prstGeom prst="leftRightArrow">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077901" y="3284913"/>
            <a:ext cx="1359859" cy="517065"/>
          </a:xfrm>
          <a:prstGeom prst="rect">
            <a:avLst/>
          </a:prstGeom>
          <a:noFill/>
        </p:spPr>
        <p:txBody>
          <a:bodyPr wrap="none" lIns="182880" tIns="146304" rIns="182880" bIns="146304" rtlCol="0">
            <a:spAutoFit/>
          </a:bodyPr>
          <a:lstStyle/>
          <a:p>
            <a:pPr algn="ctr">
              <a:lnSpc>
                <a:spcPct val="90000"/>
              </a:lnSpc>
              <a:spcAft>
                <a:spcPts val="600"/>
              </a:spcAft>
            </a:pPr>
            <a:r>
              <a:rPr lang="en-IN" sz="1600" dirty="0" err="1">
                <a:solidFill>
                  <a:srgbClr val="0079D7"/>
                </a:solidFill>
              </a:rPr>
              <a:t>WebHooks</a:t>
            </a:r>
            <a:endParaRPr lang="en-IN" sz="1600" dirty="0">
              <a:solidFill>
                <a:srgbClr val="0079D7"/>
              </a:solidFill>
            </a:endParaRPr>
          </a:p>
        </p:txBody>
      </p:sp>
    </p:spTree>
    <p:extLst>
      <p:ext uri="{BB962C8B-B14F-4D97-AF65-F5344CB8AC3E}">
        <p14:creationId xmlns:p14="http://schemas.microsoft.com/office/powerpoint/2010/main" val="2485244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0" grpId="0" animBg="1"/>
      <p:bldP spid="41" grpId="0"/>
      <p:bldP spid="42" grpId="0" animBg="1"/>
      <p:bldP spid="43" grpId="0"/>
      <p:bldP spid="55" grpId="0"/>
      <p:bldP spid="56" grpId="0"/>
      <p:bldP spid="58" grpId="0" animBg="1"/>
      <p:bldP spid="60" grpId="0" animBg="1"/>
      <p:bldP spid="61"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D6"/>
                </a:solidFill>
              </a:rPr>
              <a:t>Web hook triggers</a:t>
            </a:r>
          </a:p>
        </p:txBody>
      </p:sp>
      <p:sp>
        <p:nvSpPr>
          <p:cNvPr id="3" name="TextBox 2"/>
          <p:cNvSpPr txBox="1"/>
          <p:nvPr/>
        </p:nvSpPr>
        <p:spPr>
          <a:xfrm>
            <a:off x="731837" y="1668462"/>
            <a:ext cx="11277600" cy="4935647"/>
          </a:xfrm>
          <a:prstGeom prst="rect">
            <a:avLst/>
          </a:prstGeom>
          <a:noFill/>
        </p:spPr>
        <p:txBody>
          <a:bodyPr wrap="square" lIns="182880" tIns="146304" rIns="182880" bIns="146304" rtlCol="0">
            <a:spAutoFit/>
          </a:bodyPr>
          <a:lstStyle/>
          <a:p>
            <a:pPr>
              <a:lnSpc>
                <a:spcPct val="150000"/>
              </a:lnSpc>
            </a:pPr>
            <a:r>
              <a:rPr lang="en-US" sz="2000" dirty="0">
                <a:gradFill>
                  <a:gsLst>
                    <a:gs pos="1250">
                      <a:schemeClr val="tx1"/>
                    </a:gs>
                    <a:gs pos="100000">
                      <a:schemeClr val="tx1"/>
                    </a:gs>
                  </a:gsLst>
                  <a:lin ang="5400000" scaled="0"/>
                </a:gradFill>
              </a:rPr>
              <a:t>Native support for triggering via </a:t>
            </a:r>
            <a:r>
              <a:rPr lang="en-US" sz="2000" dirty="0" err="1">
                <a:gradFill>
                  <a:gsLst>
                    <a:gs pos="1250">
                      <a:schemeClr val="tx1"/>
                    </a:gs>
                    <a:gs pos="100000">
                      <a:schemeClr val="tx1"/>
                    </a:gs>
                  </a:gsLst>
                  <a:lin ang="5400000" scaled="0"/>
                </a:gradFill>
              </a:rPr>
              <a:t>WebHooks</a:t>
            </a:r>
            <a:r>
              <a:rPr lang="en-US" sz="2000" dirty="0">
                <a:gradFill>
                  <a:gsLst>
                    <a:gs pos="1250">
                      <a:schemeClr val="tx1"/>
                    </a:gs>
                    <a:gs pos="100000">
                      <a:schemeClr val="tx1"/>
                    </a:gs>
                  </a:gsLst>
                  <a:lin ang="5400000" scaled="0"/>
                </a:gradFill>
              </a:rPr>
              <a:t>, including the ability for you to define a synchronous response to the trigger. This new feature includes:</a:t>
            </a:r>
          </a:p>
          <a:p>
            <a:pPr>
              <a:lnSpc>
                <a:spcPct val="150000"/>
              </a:lnSpc>
            </a:pPr>
            <a:r>
              <a:rPr lang="en-US" sz="2000" dirty="0">
                <a:gradFill>
                  <a:gsLst>
                    <a:gs pos="1250">
                      <a:schemeClr val="tx1"/>
                    </a:gs>
                    <a:gs pos="100000">
                      <a:schemeClr val="tx1"/>
                    </a:gs>
                  </a:gsLst>
                  <a:lin ang="5400000" scaled="0"/>
                </a:gradFill>
              </a:rPr>
              <a:t>Static endpoints, which are maintained across resource moves or subscription moves.</a:t>
            </a:r>
          </a:p>
          <a:p>
            <a:pPr>
              <a:lnSpc>
                <a:spcPct val="150000"/>
              </a:lnSpc>
            </a:pPr>
            <a:r>
              <a:rPr lang="en-US" sz="2000" dirty="0">
                <a:gradFill>
                  <a:gsLst>
                    <a:gs pos="1250">
                      <a:schemeClr val="tx1"/>
                    </a:gs>
                    <a:gs pos="100000">
                      <a:schemeClr val="tx1"/>
                    </a:gs>
                  </a:gsLst>
                  <a:lin ang="5400000" scaled="0"/>
                </a:gradFill>
              </a:rPr>
              <a:t>Full access to all of the headers and body of the trigger's request.</a:t>
            </a:r>
          </a:p>
          <a:p>
            <a:pPr lvl="1">
              <a:lnSpc>
                <a:spcPct val="150000"/>
              </a:lnSpc>
            </a:pPr>
            <a:r>
              <a:rPr lang="en-US" sz="2000" dirty="0">
                <a:gradFill>
                  <a:gsLst>
                    <a:gs pos="1250">
                      <a:schemeClr val="tx1"/>
                    </a:gs>
                    <a:gs pos="100000">
                      <a:schemeClr val="tx1"/>
                    </a:gs>
                  </a:gsLst>
                  <a:lin ang="5400000" scaled="0"/>
                </a:gradFill>
              </a:rPr>
              <a:t>- By having full access to the trigger's request, you can pass binary or XML content into a Logic app.</a:t>
            </a:r>
          </a:p>
          <a:p>
            <a:pPr>
              <a:lnSpc>
                <a:spcPct val="150000"/>
              </a:lnSpc>
            </a:pPr>
            <a:r>
              <a:rPr lang="en-US" sz="2000" dirty="0">
                <a:gradFill>
                  <a:gsLst>
                    <a:gs pos="1250">
                      <a:schemeClr val="tx1"/>
                    </a:gs>
                    <a:gs pos="100000">
                      <a:schemeClr val="tx1"/>
                    </a:gs>
                  </a:gsLst>
                  <a:lin ang="5400000" scaled="0"/>
                </a:gradFill>
              </a:rPr>
              <a:t>SAS style authentication.</a:t>
            </a:r>
          </a:p>
          <a:p>
            <a:pPr lvl="1">
              <a:lnSpc>
                <a:spcPct val="150000"/>
              </a:lnSpc>
            </a:pPr>
            <a:r>
              <a:rPr lang="en-US" sz="2000" dirty="0">
                <a:gradFill>
                  <a:gsLst>
                    <a:gs pos="1250">
                      <a:schemeClr val="tx1"/>
                    </a:gs>
                    <a:gs pos="100000">
                      <a:schemeClr val="tx1"/>
                    </a:gs>
                  </a:gsLst>
                  <a:lin ang="5400000" scaled="0"/>
                </a:gradFill>
              </a:rPr>
              <a:t>- You don't need to use Basic authentication anymore; you can paste the link and it'll automatically work.</a:t>
            </a:r>
          </a:p>
          <a:p>
            <a:pPr>
              <a:lnSpc>
                <a:spcPct val="15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13675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87" y="-11266"/>
            <a:ext cx="12160112" cy="913785"/>
          </a:xfrm>
        </p:spPr>
        <p:txBody>
          <a:bodyPr/>
          <a:lstStyle/>
          <a:p>
            <a:r>
              <a:rPr lang="en-US" dirty="0">
                <a:solidFill>
                  <a:srgbClr val="0079D6"/>
                </a:solidFill>
              </a:rPr>
              <a:t>Hybrid through Azure App Service</a:t>
            </a:r>
            <a:endParaRPr lang="en-US" sz="4399" dirty="0">
              <a:solidFill>
                <a:srgbClr val="0079D6"/>
              </a:solidFill>
            </a:endParaRPr>
          </a:p>
        </p:txBody>
      </p:sp>
      <p:cxnSp>
        <p:nvCxnSpPr>
          <p:cNvPr id="9" name="Straight Arrow Connector 8"/>
          <p:cNvCxnSpPr/>
          <p:nvPr/>
        </p:nvCxnSpPr>
        <p:spPr>
          <a:xfrm flipV="1">
            <a:off x="2542488" y="2201862"/>
            <a:ext cx="2456549" cy="1228420"/>
          </a:xfrm>
          <a:prstGeom prst="straightConnector1">
            <a:avLst/>
          </a:prstGeom>
          <a:ln w="28575">
            <a:solidFill>
              <a:srgbClr val="0079D6"/>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88042" y="5693041"/>
            <a:ext cx="3254395" cy="3175"/>
          </a:xfrm>
          <a:prstGeom prst="straightConnector1">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94356" y="3304197"/>
            <a:ext cx="2179251" cy="1887904"/>
            <a:chOff x="794356" y="3304197"/>
            <a:chExt cx="2179251" cy="188790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036" y="3304197"/>
              <a:ext cx="1132104" cy="1132104"/>
            </a:xfrm>
            <a:prstGeom prst="rect">
              <a:avLst/>
            </a:prstGeom>
          </p:spPr>
        </p:pic>
        <p:sp>
          <p:nvSpPr>
            <p:cNvPr id="11" name="TextBox 10"/>
            <p:cNvSpPr txBox="1"/>
            <p:nvPr/>
          </p:nvSpPr>
          <p:spPr>
            <a:xfrm>
              <a:off x="794356" y="4342638"/>
              <a:ext cx="2179251" cy="849463"/>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Logic App</a:t>
              </a:r>
              <a:br>
                <a:rPr lang="en-IN" sz="2000" dirty="0">
                  <a:solidFill>
                    <a:srgbClr val="0079D7"/>
                  </a:solidFill>
                </a:rPr>
              </a:br>
              <a:r>
                <a:rPr lang="en-IN" sz="2000" dirty="0">
                  <a:solidFill>
                    <a:srgbClr val="0079D7"/>
                  </a:solidFill>
                </a:rPr>
                <a:t>(Your Workflow)</a:t>
              </a:r>
            </a:p>
          </p:txBody>
        </p:sp>
      </p:grpSp>
      <p:grpSp>
        <p:nvGrpSpPr>
          <p:cNvPr id="16" name="Group 15"/>
          <p:cNvGrpSpPr/>
          <p:nvPr/>
        </p:nvGrpSpPr>
        <p:grpSpPr>
          <a:xfrm>
            <a:off x="4679976" y="1391336"/>
            <a:ext cx="2066528" cy="1881110"/>
            <a:chOff x="5238579" y="2838602"/>
            <a:chExt cx="2066528" cy="188111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870" y="2838602"/>
              <a:ext cx="1075945" cy="1075945"/>
            </a:xfrm>
            <a:prstGeom prst="rect">
              <a:avLst/>
            </a:prstGeom>
          </p:spPr>
        </p:pic>
        <p:sp>
          <p:nvSpPr>
            <p:cNvPr id="15" name="TextBox 14"/>
            <p:cNvSpPr txBox="1"/>
            <p:nvPr/>
          </p:nvSpPr>
          <p:spPr>
            <a:xfrm>
              <a:off x="5238579" y="3870249"/>
              <a:ext cx="2066528" cy="849463"/>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API App</a:t>
              </a:r>
              <a:br>
                <a:rPr lang="en-IN" sz="2000" dirty="0">
                  <a:solidFill>
                    <a:srgbClr val="0079D7"/>
                  </a:solidFill>
                </a:rPr>
              </a:br>
              <a:r>
                <a:rPr lang="en-IN" sz="2000" dirty="0">
                  <a:solidFill>
                    <a:srgbClr val="0079D7"/>
                  </a:solidFill>
                </a:rPr>
                <a:t>(Custom Logic)</a:t>
              </a:r>
            </a:p>
          </p:txBody>
        </p:sp>
      </p:grpSp>
      <p:grpSp>
        <p:nvGrpSpPr>
          <p:cNvPr id="24" name="Group 23"/>
          <p:cNvGrpSpPr/>
          <p:nvPr/>
        </p:nvGrpSpPr>
        <p:grpSpPr>
          <a:xfrm>
            <a:off x="3134960" y="4950746"/>
            <a:ext cx="3581751" cy="1824636"/>
            <a:chOff x="5622100" y="3737433"/>
            <a:chExt cx="3581751" cy="1824636"/>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820" y="3737433"/>
              <a:ext cx="1490941" cy="1490941"/>
            </a:xfrm>
            <a:prstGeom prst="rect">
              <a:avLst/>
            </a:prstGeom>
          </p:spPr>
        </p:pic>
        <p:sp>
          <p:nvSpPr>
            <p:cNvPr id="23" name="TextBox 22"/>
            <p:cNvSpPr txBox="1"/>
            <p:nvPr/>
          </p:nvSpPr>
          <p:spPr>
            <a:xfrm>
              <a:off x="5622100" y="4989605"/>
              <a:ext cx="3581751"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Hybrid Connection Manager</a:t>
              </a:r>
            </a:p>
          </p:txBody>
        </p:sp>
      </p:grpSp>
      <p:cxnSp>
        <p:nvCxnSpPr>
          <p:cNvPr id="25" name="Straight Arrow Connector 24"/>
          <p:cNvCxnSpPr/>
          <p:nvPr/>
        </p:nvCxnSpPr>
        <p:spPr>
          <a:xfrm>
            <a:off x="2636837" y="4281309"/>
            <a:ext cx="1308490" cy="1273353"/>
          </a:xfrm>
          <a:prstGeom prst="straightConnector1">
            <a:avLst/>
          </a:prstGeom>
          <a:ln w="28575">
            <a:solidFill>
              <a:srgbClr val="0079D6"/>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1626022" y="4436301"/>
            <a:ext cx="780290" cy="78029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5459" y="4103491"/>
            <a:ext cx="2830708" cy="2830708"/>
          </a:xfrm>
          <a:prstGeom prst="rect">
            <a:avLst/>
          </a:prstGeom>
        </p:spPr>
      </p:pic>
      <p:sp>
        <p:nvSpPr>
          <p:cNvPr id="31" name="TextBox 30"/>
          <p:cNvSpPr txBox="1"/>
          <p:nvPr/>
        </p:nvSpPr>
        <p:spPr>
          <a:xfrm>
            <a:off x="10104437" y="3458411"/>
            <a:ext cx="1704441"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7D7D7D"/>
                </a:solidFill>
              </a:rPr>
              <a:t>On-Premise</a:t>
            </a:r>
          </a:p>
        </p:txBody>
      </p:sp>
      <p:grpSp>
        <p:nvGrpSpPr>
          <p:cNvPr id="36" name="Group 35"/>
          <p:cNvGrpSpPr/>
          <p:nvPr/>
        </p:nvGrpSpPr>
        <p:grpSpPr>
          <a:xfrm>
            <a:off x="11324122" y="5583748"/>
            <a:ext cx="1306062" cy="1238340"/>
            <a:chOff x="9351767" y="5661397"/>
            <a:chExt cx="1306062" cy="1238340"/>
          </a:xfrm>
        </p:grpSpPr>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5146" y="5661397"/>
              <a:ext cx="780290" cy="780290"/>
            </a:xfrm>
            <a:prstGeom prst="rect">
              <a:avLst/>
            </a:prstGeom>
          </p:spPr>
        </p:pic>
        <p:sp>
          <p:nvSpPr>
            <p:cNvPr id="35" name="TextBox 34"/>
            <p:cNvSpPr txBox="1"/>
            <p:nvPr/>
          </p:nvSpPr>
          <p:spPr>
            <a:xfrm>
              <a:off x="9351767" y="6382672"/>
              <a:ext cx="1306062" cy="517065"/>
            </a:xfrm>
            <a:prstGeom prst="rect">
              <a:avLst/>
            </a:prstGeom>
            <a:noFill/>
          </p:spPr>
          <p:txBody>
            <a:bodyPr wrap="none" lIns="182880" tIns="146304" rIns="182880" bIns="146304" rtlCol="0">
              <a:spAutoFit/>
            </a:bodyPr>
            <a:lstStyle/>
            <a:p>
              <a:pPr algn="ctr">
                <a:lnSpc>
                  <a:spcPct val="90000"/>
                </a:lnSpc>
                <a:spcAft>
                  <a:spcPts val="600"/>
                </a:spcAft>
              </a:pPr>
              <a:r>
                <a:rPr lang="en-IN" sz="1600" dirty="0">
                  <a:solidFill>
                    <a:srgbClr val="7D7D7D"/>
                  </a:solidFill>
                </a:rPr>
                <a:t>File Server</a:t>
              </a:r>
            </a:p>
          </p:txBody>
        </p:sp>
      </p:grpSp>
    </p:spTree>
    <p:extLst>
      <p:ext uri="{BB962C8B-B14F-4D97-AF65-F5344CB8AC3E}">
        <p14:creationId xmlns:p14="http://schemas.microsoft.com/office/powerpoint/2010/main" val="3171562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0" y="1120998"/>
            <a:ext cx="12436475" cy="58735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Hybrid Cloud with Service-Relay Adapters</a:t>
            </a:r>
            <a:br>
              <a:rPr lang="en-US" dirty="0"/>
            </a:br>
            <a:r>
              <a:rPr lang="en-US" sz="4000" b="1" dirty="0">
                <a:solidFill>
                  <a:schemeClr val="tx2"/>
                </a:solidFill>
              </a:rPr>
              <a:t>BizTalk Hybrid Connections</a:t>
            </a:r>
          </a:p>
        </p:txBody>
      </p:sp>
      <p:pic>
        <p:nvPicPr>
          <p:cNvPr id="76" name="Picture 75"/>
          <p:cNvPicPr>
            <a:picLocks noChangeAspect="1"/>
          </p:cNvPicPr>
          <p:nvPr/>
        </p:nvPicPr>
        <p:blipFill>
          <a:blip r:embed="rId3">
            <a:biLevel thresh="75000"/>
          </a:blip>
          <a:stretch>
            <a:fillRect/>
          </a:stretch>
        </p:blipFill>
        <p:spPr>
          <a:xfrm>
            <a:off x="1285691" y="2830369"/>
            <a:ext cx="894623" cy="888775"/>
          </a:xfrm>
          <a:prstGeom prst="rect">
            <a:avLst/>
          </a:prstGeom>
        </p:spPr>
      </p:pic>
      <p:pic>
        <p:nvPicPr>
          <p:cNvPr id="77" name="Picture 76"/>
          <p:cNvPicPr>
            <a:picLocks noChangeAspect="1"/>
          </p:cNvPicPr>
          <p:nvPr/>
        </p:nvPicPr>
        <p:blipFill>
          <a:blip r:embed="rId4">
            <a:biLevel thresh="75000"/>
          </a:blip>
          <a:stretch>
            <a:fillRect/>
          </a:stretch>
        </p:blipFill>
        <p:spPr>
          <a:xfrm>
            <a:off x="1482404" y="4520666"/>
            <a:ext cx="684971" cy="1102872"/>
          </a:xfrm>
          <a:prstGeom prst="rect">
            <a:avLst/>
          </a:prstGeom>
        </p:spPr>
      </p:pic>
      <p:sp>
        <p:nvSpPr>
          <p:cNvPr id="78" name="TextBox 77"/>
          <p:cNvSpPr txBox="1"/>
          <p:nvPr/>
        </p:nvSpPr>
        <p:spPr>
          <a:xfrm>
            <a:off x="783566" y="3713072"/>
            <a:ext cx="1898870" cy="376684"/>
          </a:xfrm>
          <a:prstGeom prst="rect">
            <a:avLst/>
          </a:prstGeom>
          <a:noFill/>
        </p:spPr>
        <p:txBody>
          <a:bodyPr wrap="square" rtlCol="0">
            <a:spAutoFit/>
          </a:bodyPr>
          <a:lstStyle/>
          <a:p>
            <a:pPr algn="ctr" defTabSz="914224">
              <a:defRPr/>
            </a:pPr>
            <a:r>
              <a:rPr lang="en-US" kern="0" dirty="0">
                <a:solidFill>
                  <a:srgbClr val="505050"/>
                </a:solidFill>
              </a:rPr>
              <a:t>Web Sites</a:t>
            </a:r>
          </a:p>
        </p:txBody>
      </p:sp>
      <p:sp>
        <p:nvSpPr>
          <p:cNvPr id="79" name="TextBox 78"/>
          <p:cNvSpPr txBox="1"/>
          <p:nvPr/>
        </p:nvSpPr>
        <p:spPr>
          <a:xfrm>
            <a:off x="891256" y="5711935"/>
            <a:ext cx="1898870" cy="376684"/>
          </a:xfrm>
          <a:prstGeom prst="rect">
            <a:avLst/>
          </a:prstGeom>
          <a:noFill/>
        </p:spPr>
        <p:txBody>
          <a:bodyPr wrap="square" rtlCol="0">
            <a:spAutoFit/>
          </a:bodyPr>
          <a:lstStyle/>
          <a:p>
            <a:pPr algn="ctr" defTabSz="914224">
              <a:defRPr/>
            </a:pPr>
            <a:r>
              <a:rPr lang="en-US" kern="0" dirty="0">
                <a:solidFill>
                  <a:srgbClr val="505050"/>
                </a:solidFill>
              </a:rPr>
              <a:t>Mobile Services</a:t>
            </a:r>
          </a:p>
        </p:txBody>
      </p:sp>
      <p:pic>
        <p:nvPicPr>
          <p:cNvPr id="80" name="Picture 79"/>
          <p:cNvPicPr>
            <a:picLocks noChangeAspect="1"/>
          </p:cNvPicPr>
          <p:nvPr/>
        </p:nvPicPr>
        <p:blipFill>
          <a:blip r:embed="rId5">
            <a:duotone>
              <a:prstClr val="black"/>
              <a:srgbClr val="D9C3A5">
                <a:tint val="50000"/>
                <a:satMod val="180000"/>
              </a:srgbClr>
            </a:duotone>
          </a:blip>
          <a:stretch>
            <a:fillRect/>
          </a:stretch>
        </p:blipFill>
        <p:spPr>
          <a:xfrm>
            <a:off x="8075421" y="3352658"/>
            <a:ext cx="601148" cy="779704"/>
          </a:xfrm>
          <a:prstGeom prst="rect">
            <a:avLst/>
          </a:prstGeom>
        </p:spPr>
      </p:pic>
      <p:sp>
        <p:nvSpPr>
          <p:cNvPr id="81" name="Flowchart: Alternate Process 80"/>
          <p:cNvSpPr/>
          <p:nvPr/>
        </p:nvSpPr>
        <p:spPr>
          <a:xfrm>
            <a:off x="5904993" y="2932278"/>
            <a:ext cx="5610369" cy="2604608"/>
          </a:xfrm>
          <a:prstGeom prst="flowChartAlternateProcess">
            <a:avLst/>
          </a:prstGeom>
          <a:noFill/>
          <a:ln w="57150" cap="flat" cmpd="sng" algn="ctr">
            <a:solidFill>
              <a:schemeClr val="tx2"/>
            </a:solidFill>
            <a:prstDash val="solid"/>
            <a:miter lim="800000"/>
          </a:ln>
          <a:effectLst/>
        </p:spPr>
        <p:txBody>
          <a:bodyPr rtlCol="0" anchor="ctr"/>
          <a:lstStyle/>
          <a:p>
            <a:pPr algn="ctr" defTabSz="914224">
              <a:defRPr/>
            </a:pPr>
            <a:endParaRPr lang="en-US" kern="0">
              <a:solidFill>
                <a:srgbClr val="FFFFFF"/>
              </a:solidFill>
            </a:endParaRPr>
          </a:p>
        </p:txBody>
      </p:sp>
      <p:sp>
        <p:nvSpPr>
          <p:cNvPr id="82" name="TextBox 81"/>
          <p:cNvSpPr txBox="1"/>
          <p:nvPr/>
        </p:nvSpPr>
        <p:spPr>
          <a:xfrm>
            <a:off x="6772291" y="2505442"/>
            <a:ext cx="3950117" cy="376684"/>
          </a:xfrm>
          <a:prstGeom prst="rect">
            <a:avLst/>
          </a:prstGeom>
          <a:noFill/>
        </p:spPr>
        <p:txBody>
          <a:bodyPr wrap="square" rtlCol="0">
            <a:spAutoFit/>
          </a:bodyPr>
          <a:lstStyle/>
          <a:p>
            <a:pPr algn="ctr" defTabSz="914224">
              <a:defRPr/>
            </a:pPr>
            <a:r>
              <a:rPr lang="en-US" kern="0" dirty="0">
                <a:solidFill>
                  <a:srgbClr val="68217A"/>
                </a:solidFill>
              </a:rPr>
              <a:t>Corporate Network</a:t>
            </a:r>
          </a:p>
        </p:txBody>
      </p:sp>
      <p:sp>
        <p:nvSpPr>
          <p:cNvPr id="83" name="TextBox 82"/>
          <p:cNvSpPr txBox="1"/>
          <p:nvPr/>
        </p:nvSpPr>
        <p:spPr>
          <a:xfrm>
            <a:off x="8676569" y="3563628"/>
            <a:ext cx="2652121" cy="376684"/>
          </a:xfrm>
          <a:prstGeom prst="rect">
            <a:avLst/>
          </a:prstGeom>
          <a:noFill/>
        </p:spPr>
        <p:txBody>
          <a:bodyPr wrap="square" rtlCol="0">
            <a:spAutoFit/>
          </a:bodyPr>
          <a:lstStyle/>
          <a:p>
            <a:pPr defTabSz="914224">
              <a:defRPr/>
            </a:pPr>
            <a:r>
              <a:rPr lang="en-US" kern="0" dirty="0">
                <a:solidFill>
                  <a:srgbClr val="505050"/>
                </a:solidFill>
              </a:rPr>
              <a:t>Microsoft SQL Server</a:t>
            </a:r>
          </a:p>
        </p:txBody>
      </p:sp>
      <p:sp>
        <p:nvSpPr>
          <p:cNvPr id="84" name="TextBox 83"/>
          <p:cNvSpPr txBox="1"/>
          <p:nvPr/>
        </p:nvSpPr>
        <p:spPr>
          <a:xfrm>
            <a:off x="2790127" y="4727956"/>
            <a:ext cx="2150951" cy="345163"/>
          </a:xfrm>
          <a:prstGeom prst="rect">
            <a:avLst/>
          </a:prstGeom>
          <a:noFill/>
        </p:spPr>
        <p:txBody>
          <a:bodyPr wrap="square" rtlCol="0">
            <a:spAutoFit/>
          </a:bodyPr>
          <a:lstStyle/>
          <a:p>
            <a:pPr algn="ctr" defTabSz="914224">
              <a:defRPr/>
            </a:pPr>
            <a:r>
              <a:rPr lang="en-US" sz="1599" kern="0" dirty="0">
                <a:solidFill>
                  <a:srgbClr val="505050"/>
                </a:solidFill>
              </a:rPr>
              <a:t>Hybrid Connection</a:t>
            </a:r>
          </a:p>
        </p:txBody>
      </p:sp>
      <p:pic>
        <p:nvPicPr>
          <p:cNvPr id="85" name="Picture 84"/>
          <p:cNvPicPr>
            <a:picLocks noChangeAspect="1"/>
          </p:cNvPicPr>
          <p:nvPr/>
        </p:nvPicPr>
        <p:blipFill>
          <a:blip r:embed="rId6">
            <a:biLevel thresh="75000"/>
          </a:blip>
          <a:stretch>
            <a:fillRect/>
          </a:stretch>
        </p:blipFill>
        <p:spPr>
          <a:xfrm>
            <a:off x="7022837" y="1821099"/>
            <a:ext cx="627808" cy="974538"/>
          </a:xfrm>
          <a:prstGeom prst="rect">
            <a:avLst/>
          </a:prstGeom>
        </p:spPr>
      </p:pic>
      <p:sp>
        <p:nvSpPr>
          <p:cNvPr id="86" name="TextBox 85"/>
          <p:cNvSpPr txBox="1"/>
          <p:nvPr/>
        </p:nvSpPr>
        <p:spPr>
          <a:xfrm>
            <a:off x="8732936" y="4453179"/>
            <a:ext cx="2652121" cy="659198"/>
          </a:xfrm>
          <a:prstGeom prst="rect">
            <a:avLst/>
          </a:prstGeom>
          <a:noFill/>
        </p:spPr>
        <p:txBody>
          <a:bodyPr wrap="square" rtlCol="0">
            <a:spAutoFit/>
          </a:bodyPr>
          <a:lstStyle/>
          <a:p>
            <a:pPr defTabSz="914224">
              <a:defRPr/>
            </a:pPr>
            <a:r>
              <a:rPr lang="en-US" kern="0" dirty="0">
                <a:solidFill>
                  <a:srgbClr val="505050"/>
                </a:solidFill>
              </a:rPr>
              <a:t>Other published resources</a:t>
            </a:r>
          </a:p>
        </p:txBody>
      </p:sp>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9248" y="4323313"/>
            <a:ext cx="769835" cy="7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022837" y="3766078"/>
            <a:ext cx="966410" cy="416887"/>
          </a:xfrm>
          <a:prstGeom prst="bentConnector3">
            <a:avLst/>
          </a:prstGeom>
          <a:noFill/>
          <a:ln w="28575" cap="flat" cmpd="sng" algn="ctr">
            <a:solidFill>
              <a:schemeClr val="tx2"/>
            </a:solidFill>
            <a:prstDash val="solid"/>
            <a:miter lim="800000"/>
          </a:ln>
          <a:effectLst/>
        </p:spPr>
      </p:cxnSp>
      <p:cxnSp>
        <p:nvCxnSpPr>
          <p:cNvPr id="89" name="Elbow Connector 88"/>
          <p:cNvCxnSpPr>
            <a:endCxn id="87" idx="1"/>
          </p:cNvCxnSpPr>
          <p:nvPr/>
        </p:nvCxnSpPr>
        <p:spPr>
          <a:xfrm>
            <a:off x="7022837" y="4259155"/>
            <a:ext cx="966410" cy="449075"/>
          </a:xfrm>
          <a:prstGeom prst="bentConnector3">
            <a:avLst/>
          </a:prstGeom>
          <a:noFill/>
          <a:ln w="28575" cap="flat" cmpd="sng" algn="ctr">
            <a:solidFill>
              <a:schemeClr val="tx2"/>
            </a:solidFill>
            <a:prstDash val="solid"/>
            <a:miter lim="800000"/>
          </a:ln>
          <a:effectLst/>
        </p:spPr>
      </p:cxnSp>
      <p:cxnSp>
        <p:nvCxnSpPr>
          <p:cNvPr id="90" name="Elbow Connector 89"/>
          <p:cNvCxnSpPr/>
          <p:nvPr/>
        </p:nvCxnSpPr>
        <p:spPr>
          <a:xfrm rot="10800000">
            <a:off x="2368521" y="3274758"/>
            <a:ext cx="905065" cy="857604"/>
          </a:xfrm>
          <a:prstGeom prst="bentConnector3">
            <a:avLst/>
          </a:prstGeom>
          <a:noFill/>
          <a:ln w="28575" cap="flat" cmpd="sng" algn="ctr">
            <a:solidFill>
              <a:schemeClr val="tx2"/>
            </a:solidFill>
            <a:prstDash val="solid"/>
            <a:miter lim="800000"/>
          </a:ln>
          <a:effectLst/>
        </p:spPr>
      </p:cxnSp>
      <p:cxnSp>
        <p:nvCxnSpPr>
          <p:cNvPr id="91" name="Elbow Connector 90"/>
          <p:cNvCxnSpPr/>
          <p:nvPr/>
        </p:nvCxnSpPr>
        <p:spPr>
          <a:xfrm rot="10800000" flipV="1">
            <a:off x="2380094" y="4259155"/>
            <a:ext cx="893492" cy="860676"/>
          </a:xfrm>
          <a:prstGeom prst="bentConnector3">
            <a:avLst/>
          </a:prstGeom>
          <a:noFill/>
          <a:ln w="28575" cap="flat" cmpd="sng" algn="ctr">
            <a:solidFill>
              <a:schemeClr val="tx2"/>
            </a:solidFill>
            <a:prstDash val="solid"/>
            <a:miter lim="800000"/>
          </a:ln>
          <a:effectLst/>
        </p:spPr>
      </p:cxnSp>
      <p:cxnSp>
        <p:nvCxnSpPr>
          <p:cNvPr id="93" name="Straight Connector 92"/>
          <p:cNvCxnSpPr/>
          <p:nvPr/>
        </p:nvCxnSpPr>
        <p:spPr>
          <a:xfrm>
            <a:off x="4263144" y="4182965"/>
            <a:ext cx="1897679" cy="0"/>
          </a:xfrm>
          <a:prstGeom prst="line">
            <a:avLst/>
          </a:prstGeom>
          <a:noFill/>
          <a:ln w="28575" cap="flat" cmpd="sng" algn="ctr">
            <a:solidFill>
              <a:schemeClr val="tx2"/>
            </a:solidFill>
            <a:prstDash val="solid"/>
            <a:miter lim="800000"/>
          </a:ln>
          <a:effectLst/>
        </p:spPr>
      </p:cxnSp>
      <p:cxnSp>
        <p:nvCxnSpPr>
          <p:cNvPr id="94" name="Straight Connector 93"/>
          <p:cNvCxnSpPr/>
          <p:nvPr/>
        </p:nvCxnSpPr>
        <p:spPr>
          <a:xfrm>
            <a:off x="4263144" y="4259155"/>
            <a:ext cx="1897679" cy="0"/>
          </a:xfrm>
          <a:prstGeom prst="line">
            <a:avLst/>
          </a:prstGeom>
          <a:noFill/>
          <a:ln w="28575" cap="flat" cmpd="sng" algn="ctr">
            <a:solidFill>
              <a:schemeClr val="tx2"/>
            </a:solidFill>
            <a:prstDash val="solid"/>
            <a:miter lim="800000"/>
          </a:ln>
          <a:effectLst/>
        </p:spPr>
      </p:cxnSp>
      <p:pic>
        <p:nvPicPr>
          <p:cNvPr id="96" name="Picture 95"/>
          <p:cNvPicPr>
            <a:picLocks noChangeAspect="1"/>
          </p:cNvPicPr>
          <p:nvPr/>
        </p:nvPicPr>
        <p:blipFill>
          <a:blip r:embed="rId8">
            <a:biLevel thresh="75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425061" y="3877409"/>
            <a:ext cx="686502" cy="686502"/>
          </a:xfrm>
          <a:prstGeom prst="rect">
            <a:avLst/>
          </a:prstGeom>
        </p:spPr>
      </p:pic>
      <p:sp>
        <p:nvSpPr>
          <p:cNvPr id="97" name="TextBox 96"/>
          <p:cNvSpPr txBox="1"/>
          <p:nvPr/>
        </p:nvSpPr>
        <p:spPr>
          <a:xfrm>
            <a:off x="5780565" y="4721026"/>
            <a:ext cx="1898870" cy="470593"/>
          </a:xfrm>
          <a:prstGeom prst="rect">
            <a:avLst/>
          </a:prstGeom>
          <a:noFill/>
        </p:spPr>
        <p:txBody>
          <a:bodyPr wrap="square" rtlCol="0">
            <a:spAutoFit/>
          </a:bodyPr>
          <a:lstStyle/>
          <a:p>
            <a:pPr algn="ctr" defTabSz="914224">
              <a:defRPr/>
            </a:pPr>
            <a:r>
              <a:rPr lang="en-US" sz="1199" kern="0" dirty="0">
                <a:solidFill>
                  <a:srgbClr val="505050"/>
                </a:solidFill>
              </a:rPr>
              <a:t>Hybrid Connection Manager</a:t>
            </a:r>
          </a:p>
        </p:txBody>
      </p:sp>
      <p:pic>
        <p:nvPicPr>
          <p:cNvPr id="99" name="Picture 98"/>
          <p:cNvPicPr>
            <a:picLocks noChangeAspect="1"/>
          </p:cNvPicPr>
          <p:nvPr/>
        </p:nvPicPr>
        <p:blipFill>
          <a:blip r:embed="rId10">
            <a:biLevel thresh="75000"/>
            <a:extLst>
              <a:ext uri="{BEBA8EAE-BF5A-486C-A8C5-ECC9F3942E4B}">
                <a14:imgProps xmlns:a14="http://schemas.microsoft.com/office/drawing/2010/main">
                  <a14:imgLayer r:embed="rId11">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320251" y="3920736"/>
            <a:ext cx="566987" cy="566987"/>
          </a:xfrm>
          <a:prstGeom prst="rect">
            <a:avLst/>
          </a:prstGeom>
        </p:spPr>
      </p:pic>
    </p:spTree>
    <p:extLst>
      <p:ext uri="{BB962C8B-B14F-4D97-AF65-F5344CB8AC3E}">
        <p14:creationId xmlns:p14="http://schemas.microsoft.com/office/powerpoint/2010/main" val="370466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500"/>
                                        <p:tgtEl>
                                          <p:spTgt spid="9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animBg="1"/>
      <p:bldP spid="82" grpId="0"/>
      <p:bldP spid="83" grpId="0"/>
      <p:bldP spid="84" grpId="0"/>
      <p:bldP spid="86" grpId="0"/>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2338" y="2948611"/>
            <a:ext cx="2971798"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799" b="0" kern="1200" cap="none" spc="-102" baseline="0">
                <a:ln w="3175">
                  <a:noFill/>
                </a:ln>
                <a:solidFill>
                  <a:srgbClr val="505050"/>
                </a:solidFill>
                <a:effectLst/>
                <a:latin typeface="+mj-lt"/>
                <a:ea typeface="+mn-ea"/>
                <a:cs typeface="Segoe UI" pitchFamily="34" charset="0"/>
              </a:defRPr>
            </a:lvl1pPr>
          </a:lstStyle>
          <a:p>
            <a:r>
              <a:rPr lang="en-IN" sz="7200">
                <a:solidFill>
                  <a:srgbClr val="0079D6"/>
                </a:solidFill>
              </a:rPr>
              <a:t>DEMO</a:t>
            </a:r>
            <a:endParaRPr lang="en-IN" sz="7200" dirty="0">
              <a:solidFill>
                <a:srgbClr val="0079D6"/>
              </a:solidFill>
            </a:endParaRPr>
          </a:p>
        </p:txBody>
      </p:sp>
    </p:spTree>
    <p:extLst>
      <p:ext uri="{BB962C8B-B14F-4D97-AF65-F5344CB8AC3E}">
        <p14:creationId xmlns:p14="http://schemas.microsoft.com/office/powerpoint/2010/main" val="164002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7"/>
            <a:ext cx="10439335" cy="1828786"/>
          </a:xfrm>
        </p:spPr>
        <p:txBody>
          <a:bodyPr/>
          <a:lstStyle/>
          <a:p>
            <a:pPr>
              <a:lnSpc>
                <a:spcPct val="150000"/>
              </a:lnSpc>
            </a:pPr>
            <a:r>
              <a:rPr lang="en-US" sz="4400" dirty="0"/>
              <a:t>Configuring Identity and Access – Azure AD</a:t>
            </a:r>
          </a:p>
        </p:txBody>
      </p:sp>
    </p:spTree>
    <p:extLst>
      <p:ext uri="{BB962C8B-B14F-4D97-AF65-F5344CB8AC3E}">
        <p14:creationId xmlns:p14="http://schemas.microsoft.com/office/powerpoint/2010/main" val="986736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397392" y="1770229"/>
            <a:ext cx="1753504" cy="2863194"/>
            <a:chOff x="5397275" y="1769985"/>
            <a:chExt cx="1753753" cy="2863600"/>
          </a:xfrm>
        </p:grpSpPr>
        <p:grpSp>
          <p:nvGrpSpPr>
            <p:cNvPr id="38" name="Group 37"/>
            <p:cNvGrpSpPr/>
            <p:nvPr/>
          </p:nvGrpSpPr>
          <p:grpSpPr>
            <a:xfrm>
              <a:off x="5397275" y="1769985"/>
              <a:ext cx="1753753" cy="2863600"/>
              <a:chOff x="5397275" y="1769985"/>
              <a:chExt cx="1753753" cy="2863600"/>
            </a:xfrm>
          </p:grpSpPr>
          <p:sp>
            <p:nvSpPr>
              <p:cNvPr id="76" name="Rectangle 75"/>
              <p:cNvSpPr/>
              <p:nvPr/>
            </p:nvSpPr>
            <p:spPr bwMode="auto">
              <a:xfrm>
                <a:off x="5397275" y="1769985"/>
                <a:ext cx="1753753" cy="28636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Self-service</a:t>
                </a:r>
              </a:p>
            </p:txBody>
          </p:sp>
          <p:grpSp>
            <p:nvGrpSpPr>
              <p:cNvPr id="30" name="Group 29"/>
              <p:cNvGrpSpPr/>
              <p:nvPr/>
            </p:nvGrpSpPr>
            <p:grpSpPr>
              <a:xfrm>
                <a:off x="5586313" y="2425556"/>
                <a:ext cx="1374099" cy="807315"/>
                <a:chOff x="5206395" y="-1116208"/>
                <a:chExt cx="1575473" cy="925627"/>
              </a:xfrm>
            </p:grpSpPr>
            <p:sp>
              <p:nvSpPr>
                <p:cNvPr id="221" name="Rectangle 220"/>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8" name="Group 27"/>
                <p:cNvGrpSpPr/>
                <p:nvPr/>
              </p:nvGrpSpPr>
              <p:grpSpPr>
                <a:xfrm>
                  <a:off x="5206395" y="-1116208"/>
                  <a:ext cx="1575473" cy="925627"/>
                  <a:chOff x="5206396" y="-1645228"/>
                  <a:chExt cx="2119013" cy="1244967"/>
                </a:xfrm>
              </p:grpSpPr>
              <p:sp>
                <p:nvSpPr>
                  <p:cNvPr id="219" name="Freeform 5"/>
                  <p:cNvSpPr>
                    <a:spLocks noChangeAspect="1" noEditPoints="1"/>
                  </p:cNvSpPr>
                  <p:nvPr/>
                </p:nvSpPr>
                <p:spPr bwMode="auto">
                  <a:xfrm>
                    <a:off x="6690557" y="-1645228"/>
                    <a:ext cx="634852" cy="1220267"/>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32330">
                      <a:defRPr/>
                    </a:pPr>
                    <a:endParaRPr lang="en-US" sz="1836" dirty="0">
                      <a:solidFill>
                        <a:srgbClr val="505050"/>
                      </a:solidFill>
                      <a:ea typeface="ＭＳ Ｐゴシック" charset="0"/>
                    </a:endParaRPr>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6396" y="-1645228"/>
                    <a:ext cx="1460260" cy="1244967"/>
                  </a:xfrm>
                  <a:prstGeom prst="rect">
                    <a:avLst/>
                  </a:prstGeom>
                </p:spPr>
              </p:pic>
              <p:pic>
                <p:nvPicPr>
                  <p:cNvPr id="228" name="Picture 227"/>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842329" y="-1265818"/>
                    <a:ext cx="338493" cy="394914"/>
                  </a:xfrm>
                  <a:prstGeom prst="rect">
                    <a:avLst/>
                  </a:prstGeom>
                  <a:noFill/>
                  <a:ln>
                    <a:noFill/>
                  </a:ln>
                </p:spPr>
              </p:pic>
              <p:pic>
                <p:nvPicPr>
                  <p:cNvPr id="229" name="Picture 228"/>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158969" y="-1265818"/>
                    <a:ext cx="338493" cy="394914"/>
                  </a:xfrm>
                  <a:prstGeom prst="rect">
                    <a:avLst/>
                  </a:prstGeom>
                  <a:noFill/>
                  <a:ln>
                    <a:noFill/>
                  </a:ln>
                </p:spPr>
              </p:pic>
              <p:pic>
                <p:nvPicPr>
                  <p:cNvPr id="230" name="Picture 229"/>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397275" y="-1265818"/>
                    <a:ext cx="338493" cy="394914"/>
                  </a:xfrm>
                  <a:prstGeom prst="rect">
                    <a:avLst/>
                  </a:prstGeom>
                  <a:noFill/>
                  <a:ln>
                    <a:noFill/>
                  </a:ln>
                </p:spPr>
              </p:pic>
            </p:grpSp>
          </p:grpSp>
        </p:grpSp>
        <p:grpSp>
          <p:nvGrpSpPr>
            <p:cNvPr id="13" name="Group 12"/>
            <p:cNvGrpSpPr/>
            <p:nvPr/>
          </p:nvGrpSpPr>
          <p:grpSpPr>
            <a:xfrm>
              <a:off x="5457211" y="3478754"/>
              <a:ext cx="935062" cy="484847"/>
              <a:chOff x="5338516" y="3496630"/>
              <a:chExt cx="935062" cy="484847"/>
            </a:xfrm>
          </p:grpSpPr>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38516" y="3496630"/>
                <a:ext cx="935062" cy="484847"/>
              </a:xfrm>
              <a:prstGeom prst="rect">
                <a:avLst/>
              </a:prstGeom>
            </p:spPr>
          </p:pic>
          <p:pic>
            <p:nvPicPr>
              <p:cNvPr id="173" name="Picture 172"/>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682480" y="3607222"/>
                <a:ext cx="219500" cy="256087"/>
              </a:xfrm>
              <a:prstGeom prst="rect">
                <a:avLst/>
              </a:prstGeom>
              <a:noFill/>
              <a:ln>
                <a:noFill/>
              </a:ln>
            </p:spPr>
          </p:pic>
        </p:grpSp>
        <p:grpSp>
          <p:nvGrpSpPr>
            <p:cNvPr id="19" name="Group 18"/>
            <p:cNvGrpSpPr/>
            <p:nvPr/>
          </p:nvGrpSpPr>
          <p:grpSpPr>
            <a:xfrm>
              <a:off x="6407204" y="3301011"/>
              <a:ext cx="603142" cy="840333"/>
              <a:chOff x="6993567" y="2662187"/>
              <a:chExt cx="1001250" cy="1395000"/>
            </a:xfrm>
          </p:grpSpPr>
          <p:pic>
            <p:nvPicPr>
              <p:cNvPr id="16" name="Picture 15"/>
              <p:cNvPicPr>
                <a:picLocks noChangeAspect="1"/>
              </p:cNvPicPr>
              <p:nvPr/>
            </p:nvPicPr>
            <p:blipFill>
              <a:blip r:embed="rId7"/>
              <a:stretch>
                <a:fillRect/>
              </a:stretch>
            </p:blipFill>
            <p:spPr>
              <a:xfrm>
                <a:off x="6993567" y="2662187"/>
                <a:ext cx="1001250" cy="1395000"/>
              </a:xfrm>
              <a:prstGeom prst="rect">
                <a:avLst/>
              </a:prstGeom>
            </p:spPr>
          </p:pic>
          <p:pic>
            <p:nvPicPr>
              <p:cNvPr id="176" name="Picture 175"/>
              <p:cNvPicPr>
                <a:picLocks noChangeAspect="1"/>
              </p:cNvPicPr>
              <p:nvPr/>
            </p:nvPicPr>
            <p:blipFill rotWithShape="1">
              <a:blip r:embed="rId8"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7384442" y="3231644"/>
                <a:ext cx="219500" cy="256087"/>
              </a:xfrm>
              <a:prstGeom prst="rect">
                <a:avLst/>
              </a:prstGeom>
              <a:noFill/>
              <a:ln>
                <a:noFill/>
              </a:ln>
            </p:spPr>
          </p:pic>
        </p:grpSp>
      </p:grpSp>
      <p:grpSp>
        <p:nvGrpSpPr>
          <p:cNvPr id="10" name="Group 9"/>
          <p:cNvGrpSpPr/>
          <p:nvPr/>
        </p:nvGrpSpPr>
        <p:grpSpPr>
          <a:xfrm>
            <a:off x="7247783" y="1762176"/>
            <a:ext cx="1753504" cy="2891433"/>
            <a:chOff x="7248074" y="1761684"/>
            <a:chExt cx="1754002" cy="2892254"/>
          </a:xfrm>
        </p:grpSpPr>
        <p:sp>
          <p:nvSpPr>
            <p:cNvPr id="122" name="Rectangle 121"/>
            <p:cNvSpPr/>
            <p:nvPr/>
          </p:nvSpPr>
          <p:spPr bwMode="auto">
            <a:xfrm>
              <a:off x="7248074" y="1761684"/>
              <a:ext cx="1754002" cy="28922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Single</a:t>
              </a:r>
              <a:br>
                <a:rPr lang="en-US" sz="2000" dirty="0">
                  <a:solidFill>
                    <a:srgbClr val="505050"/>
                  </a:solidFill>
                  <a:latin typeface="Segoe UI Light"/>
                </a:rPr>
              </a:br>
              <a:r>
                <a:rPr lang="en-US" sz="2000" dirty="0">
                  <a:solidFill>
                    <a:srgbClr val="505050"/>
                  </a:solidFill>
                  <a:latin typeface="Segoe UI Light"/>
                </a:rPr>
                <a:t> sign on</a:t>
              </a:r>
            </a:p>
          </p:txBody>
        </p:sp>
        <p:grpSp>
          <p:nvGrpSpPr>
            <p:cNvPr id="123" name="Group 122"/>
            <p:cNvGrpSpPr/>
            <p:nvPr/>
          </p:nvGrpSpPr>
          <p:grpSpPr>
            <a:xfrm>
              <a:off x="7538811" y="3073333"/>
              <a:ext cx="1448018" cy="600423"/>
              <a:chOff x="2870280" y="3798066"/>
              <a:chExt cx="1318293" cy="499981"/>
            </a:xfrm>
          </p:grpSpPr>
          <p:sp>
            <p:nvSpPr>
              <p:cNvPr id="124" name="Rectangle 123"/>
              <p:cNvSpPr/>
              <p:nvPr/>
            </p:nvSpPr>
            <p:spPr bwMode="auto">
              <a:xfrm>
                <a:off x="2870280" y="4093972"/>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endParaRPr lang="en-US" dirty="0">
                  <a:solidFill>
                    <a:srgbClr val="FFFFFF"/>
                  </a:solidFill>
                </a:endParaRPr>
              </a:p>
            </p:txBody>
          </p:sp>
          <p:sp>
            <p:nvSpPr>
              <p:cNvPr id="125" name="Rectangle 124"/>
              <p:cNvSpPr/>
              <p:nvPr/>
            </p:nvSpPr>
            <p:spPr bwMode="auto">
              <a:xfrm>
                <a:off x="2906688" y="4081732"/>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r>
                  <a:rPr lang="en-US" sz="1398" dirty="0">
                    <a:solidFill>
                      <a:srgbClr val="FFFFFF"/>
                    </a:solidFill>
                  </a:rPr>
                  <a:t> •••••••••••</a:t>
                </a:r>
              </a:p>
            </p:txBody>
          </p:sp>
          <p:sp>
            <p:nvSpPr>
              <p:cNvPr id="126" name="Rectangle 125"/>
              <p:cNvSpPr/>
              <p:nvPr/>
            </p:nvSpPr>
            <p:spPr bwMode="auto">
              <a:xfrm>
                <a:off x="2870280" y="3798066"/>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marL="91405" defTabSz="932114" fontAlgn="base">
                  <a:spcBef>
                    <a:spcPct val="0"/>
                  </a:spcBef>
                  <a:spcAft>
                    <a:spcPct val="0"/>
                  </a:spcAft>
                  <a:defRPr/>
                </a:pPr>
                <a:r>
                  <a:rPr lang="en-US" sz="1000" dirty="0">
                    <a:solidFill>
                      <a:srgbClr val="FFFFFF"/>
                    </a:solidFill>
                  </a:rPr>
                  <a:t>Username</a:t>
                </a:r>
              </a:p>
            </p:txBody>
          </p:sp>
        </p:grpSp>
      </p:grpSp>
      <p:sp>
        <p:nvSpPr>
          <p:cNvPr id="6" name="Title 5"/>
          <p:cNvSpPr>
            <a:spLocks noGrp="1"/>
          </p:cNvSpPr>
          <p:nvPr>
            <p:ph type="title"/>
          </p:nvPr>
        </p:nvSpPr>
        <p:spPr/>
        <p:txBody>
          <a:bodyPr/>
          <a:lstStyle/>
          <a:p>
            <a:r>
              <a:rPr lang="en-US" dirty="0">
                <a:solidFill>
                  <a:schemeClr val="tx1"/>
                </a:solidFill>
              </a:rPr>
              <a:t>Azure AD - Intro</a:t>
            </a:r>
          </a:p>
        </p:txBody>
      </p:sp>
      <p:grpSp>
        <p:nvGrpSpPr>
          <p:cNvPr id="4" name="Group 3"/>
          <p:cNvGrpSpPr/>
          <p:nvPr/>
        </p:nvGrpSpPr>
        <p:grpSpPr>
          <a:xfrm>
            <a:off x="9503707" y="2718625"/>
            <a:ext cx="2312393" cy="1596654"/>
            <a:chOff x="9521740" y="1887431"/>
            <a:chExt cx="2313049" cy="1597107"/>
          </a:xfrm>
        </p:grpSpPr>
        <p:grpSp>
          <p:nvGrpSpPr>
            <p:cNvPr id="186" name="Group 185"/>
            <p:cNvGrpSpPr/>
            <p:nvPr/>
          </p:nvGrpSpPr>
          <p:grpSpPr>
            <a:xfrm>
              <a:off x="9521740" y="3041563"/>
              <a:ext cx="652316" cy="406532"/>
              <a:chOff x="5556947" y="2637516"/>
              <a:chExt cx="869608" cy="541950"/>
            </a:xfrm>
          </p:grpSpPr>
          <p:grpSp>
            <p:nvGrpSpPr>
              <p:cNvPr id="187" name="Group 115"/>
              <p:cNvGrpSpPr>
                <a:grpSpLocks/>
              </p:cNvGrpSpPr>
              <p:nvPr/>
            </p:nvGrpSpPr>
            <p:grpSpPr bwMode="auto">
              <a:xfrm>
                <a:off x="5556947" y="2637516"/>
                <a:ext cx="869608" cy="541950"/>
                <a:chOff x="5437366" y="1237061"/>
                <a:chExt cx="4432300" cy="2764080"/>
              </a:xfrm>
            </p:grpSpPr>
            <p:sp>
              <p:nvSpPr>
                <p:cNvPr id="194" name="Rectangle 193"/>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96" name="Oval 19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02" name="Rectangle 201"/>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03" name="Oval 20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88"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31418" fontAlgn="base">
                  <a:spcBef>
                    <a:spcPct val="0"/>
                  </a:spcBef>
                  <a:spcAft>
                    <a:spcPct val="0"/>
                  </a:spcAft>
                </a:pPr>
                <a:endParaRPr lang="en-US" sz="2000">
                  <a:noFill/>
                  <a:ea typeface="ＭＳ Ｐゴシック" charset="0"/>
                </a:endParaRPr>
              </a:p>
            </p:txBody>
          </p:sp>
        </p:grpSp>
        <p:grpSp>
          <p:nvGrpSpPr>
            <p:cNvPr id="140" name="Group 139"/>
            <p:cNvGrpSpPr/>
            <p:nvPr/>
          </p:nvGrpSpPr>
          <p:grpSpPr>
            <a:xfrm>
              <a:off x="9871859" y="1887431"/>
              <a:ext cx="652316" cy="406532"/>
              <a:chOff x="5556947" y="2637516"/>
              <a:chExt cx="869608" cy="541950"/>
            </a:xfrm>
          </p:grpSpPr>
          <p:grpSp>
            <p:nvGrpSpPr>
              <p:cNvPr id="141" name="Group 115"/>
              <p:cNvGrpSpPr>
                <a:grpSpLocks/>
              </p:cNvGrpSpPr>
              <p:nvPr/>
            </p:nvGrpSpPr>
            <p:grpSpPr bwMode="auto">
              <a:xfrm>
                <a:off x="5556947" y="2637516"/>
                <a:ext cx="869608" cy="541950"/>
                <a:chOff x="5437366" y="1237061"/>
                <a:chExt cx="4432300" cy="2764080"/>
              </a:xfrm>
            </p:grpSpPr>
            <p:sp>
              <p:nvSpPr>
                <p:cNvPr id="143" name="Rectangle 14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4" name="Oval 14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7" name="Oval 146"/>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4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grpSp>
          <p:nvGrpSpPr>
            <p:cNvPr id="133" name="Group 132"/>
            <p:cNvGrpSpPr/>
            <p:nvPr/>
          </p:nvGrpSpPr>
          <p:grpSpPr>
            <a:xfrm>
              <a:off x="11182473" y="2625948"/>
              <a:ext cx="652316" cy="406531"/>
              <a:chOff x="5556947" y="2637517"/>
              <a:chExt cx="869608" cy="541949"/>
            </a:xfrm>
          </p:grpSpPr>
          <p:grpSp>
            <p:nvGrpSpPr>
              <p:cNvPr id="134" name="Group 115"/>
              <p:cNvGrpSpPr>
                <a:grpSpLocks/>
              </p:cNvGrpSpPr>
              <p:nvPr/>
            </p:nvGrpSpPr>
            <p:grpSpPr bwMode="auto">
              <a:xfrm>
                <a:off x="5556947" y="2637517"/>
                <a:ext cx="869608" cy="541949"/>
                <a:chOff x="5437366" y="1237068"/>
                <a:chExt cx="4432300" cy="2764073"/>
              </a:xfrm>
            </p:grpSpPr>
            <p:sp>
              <p:nvSpPr>
                <p:cNvPr id="136" name="Rectangle 135"/>
                <p:cNvSpPr/>
                <p:nvPr/>
              </p:nvSpPr>
              <p:spPr bwMode="auto">
                <a:xfrm>
                  <a:off x="5437366" y="1237068"/>
                  <a:ext cx="4432298" cy="33845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7" name="Oval 136"/>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8" name="Rectangle 137"/>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9" name="Oval 138"/>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35"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grpSp>
          <p:nvGrpSpPr>
            <p:cNvPr id="5" name="Group 4"/>
            <p:cNvGrpSpPr/>
            <p:nvPr/>
          </p:nvGrpSpPr>
          <p:grpSpPr>
            <a:xfrm>
              <a:off x="9673563" y="1959773"/>
              <a:ext cx="1746705" cy="1524765"/>
              <a:chOff x="9673563" y="1959773"/>
              <a:chExt cx="1746705" cy="1524765"/>
            </a:xfrm>
          </p:grpSpPr>
          <p:grpSp>
            <p:nvGrpSpPr>
              <p:cNvPr id="11" name="Group 10"/>
              <p:cNvGrpSpPr/>
              <p:nvPr/>
            </p:nvGrpSpPr>
            <p:grpSpPr>
              <a:xfrm>
                <a:off x="10137646" y="2215552"/>
                <a:ext cx="420672" cy="419860"/>
                <a:chOff x="12908129" y="6174892"/>
                <a:chExt cx="456988" cy="456106"/>
              </a:xfrm>
            </p:grpSpPr>
            <p:sp>
              <p:nvSpPr>
                <p:cNvPr id="146"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48"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49"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0"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287" name="Group 286"/>
              <p:cNvGrpSpPr/>
              <p:nvPr/>
            </p:nvGrpSpPr>
            <p:grpSpPr>
              <a:xfrm>
                <a:off x="10821785" y="2860779"/>
                <a:ext cx="511793" cy="510805"/>
                <a:chOff x="12997613" y="6264976"/>
                <a:chExt cx="456988" cy="456106"/>
              </a:xfrm>
            </p:grpSpPr>
            <p:sp>
              <p:nvSpPr>
                <p:cNvPr id="288"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89"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0"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1"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292" name="Group 291"/>
              <p:cNvGrpSpPr/>
              <p:nvPr/>
            </p:nvGrpSpPr>
            <p:grpSpPr>
              <a:xfrm>
                <a:off x="10454633" y="2215550"/>
                <a:ext cx="660034" cy="660031"/>
                <a:chOff x="13614635" y="6174652"/>
                <a:chExt cx="456987" cy="456987"/>
              </a:xfrm>
            </p:grpSpPr>
            <p:sp>
              <p:nvSpPr>
                <p:cNvPr id="293"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4"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5"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6"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97"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299" name="Group 7"/>
              <p:cNvGrpSpPr>
                <a:grpSpLocks/>
              </p:cNvGrpSpPr>
              <p:nvPr/>
            </p:nvGrpSpPr>
            <p:grpSpPr bwMode="auto">
              <a:xfrm>
                <a:off x="10909468" y="1959773"/>
                <a:ext cx="510800" cy="510658"/>
                <a:chOff x="5873289" y="2477014"/>
                <a:chExt cx="1305953" cy="1315159"/>
              </a:xfrm>
            </p:grpSpPr>
            <p:sp>
              <p:nvSpPr>
                <p:cNvPr id="312"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13"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14"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15"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16" name="Group 7"/>
              <p:cNvGrpSpPr>
                <a:grpSpLocks/>
              </p:cNvGrpSpPr>
              <p:nvPr/>
            </p:nvGrpSpPr>
            <p:grpSpPr bwMode="auto">
              <a:xfrm>
                <a:off x="10119414" y="2912481"/>
                <a:ext cx="572217" cy="572057"/>
                <a:chOff x="5873289" y="2477014"/>
                <a:chExt cx="1305953" cy="1315159"/>
              </a:xfrm>
            </p:grpSpPr>
            <p:sp>
              <p:nvSpPr>
                <p:cNvPr id="317"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1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1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31" name="Group 330"/>
              <p:cNvGrpSpPr/>
              <p:nvPr/>
            </p:nvGrpSpPr>
            <p:grpSpPr>
              <a:xfrm>
                <a:off x="9673563" y="2526268"/>
                <a:ext cx="441321" cy="441319"/>
                <a:chOff x="13614635" y="6174652"/>
                <a:chExt cx="456987" cy="456987"/>
              </a:xfrm>
            </p:grpSpPr>
            <p:sp>
              <p:nvSpPr>
                <p:cNvPr id="332"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33"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34"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35"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36"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grpSp>
      <p:grpSp>
        <p:nvGrpSpPr>
          <p:cNvPr id="9" name="Group 8"/>
          <p:cNvGrpSpPr/>
          <p:nvPr/>
        </p:nvGrpSpPr>
        <p:grpSpPr>
          <a:xfrm>
            <a:off x="3547022" y="1770229"/>
            <a:ext cx="1753504" cy="2863194"/>
            <a:chOff x="3546264" y="1769740"/>
            <a:chExt cx="1754002" cy="2864006"/>
          </a:xfrm>
        </p:grpSpPr>
        <p:sp>
          <p:nvSpPr>
            <p:cNvPr id="119" name="Rectangle 118"/>
            <p:cNvSpPr/>
            <p:nvPr/>
          </p:nvSpPr>
          <p:spPr bwMode="auto">
            <a:xfrm>
              <a:off x="3546264" y="1769740"/>
              <a:ext cx="1754002" cy="286400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Azure AD</a:t>
              </a:r>
            </a:p>
            <a:p>
              <a:pPr defTabSz="932026" fontAlgn="base">
                <a:lnSpc>
                  <a:spcPct val="90000"/>
                </a:lnSpc>
                <a:spcBef>
                  <a:spcPct val="0"/>
                </a:spcBef>
                <a:spcAft>
                  <a:spcPct val="0"/>
                </a:spcAft>
                <a:defRPr/>
              </a:pPr>
              <a:r>
                <a:rPr lang="en-US" sz="2000" dirty="0">
                  <a:solidFill>
                    <a:srgbClr val="505050"/>
                  </a:solidFill>
                  <a:latin typeface="Segoe UI Light"/>
                </a:rPr>
                <a:t>Connect</a:t>
              </a:r>
            </a:p>
          </p:txBody>
        </p:sp>
        <p:grpSp>
          <p:nvGrpSpPr>
            <p:cNvPr id="8" name="Group 7"/>
            <p:cNvGrpSpPr/>
            <p:nvPr/>
          </p:nvGrpSpPr>
          <p:grpSpPr>
            <a:xfrm>
              <a:off x="3823347" y="3091711"/>
              <a:ext cx="1225479" cy="1281986"/>
              <a:chOff x="3823347" y="3091711"/>
              <a:chExt cx="1225479" cy="1281986"/>
            </a:xfrm>
          </p:grpSpPr>
          <p:sp>
            <p:nvSpPr>
              <p:cNvPr id="278" name="Freeform 31"/>
              <p:cNvSpPr>
                <a:spLocks noEditPoints="1"/>
              </p:cNvSpPr>
              <p:nvPr/>
            </p:nvSpPr>
            <p:spPr bwMode="auto">
              <a:xfrm rot="900000">
                <a:off x="4042038" y="3717351"/>
                <a:ext cx="788096" cy="65634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145"/>
                <a:endParaRPr lang="en-US">
                  <a:solidFill>
                    <a:srgbClr val="505050"/>
                  </a:solidFill>
                  <a:ea typeface="ＭＳ Ｐゴシック" charset="0"/>
                </a:endParaRPr>
              </a:p>
            </p:txBody>
          </p:sp>
          <p:grpSp>
            <p:nvGrpSpPr>
              <p:cNvPr id="338" name="Group 337"/>
              <p:cNvGrpSpPr/>
              <p:nvPr/>
            </p:nvGrpSpPr>
            <p:grpSpPr>
              <a:xfrm>
                <a:off x="3823347" y="3091711"/>
                <a:ext cx="1225479" cy="378265"/>
                <a:chOff x="8854342" y="3656746"/>
                <a:chExt cx="665520" cy="205424"/>
              </a:xfrm>
              <a:solidFill>
                <a:srgbClr val="7F7F7F"/>
              </a:solidFill>
            </p:grpSpPr>
            <p:sp>
              <p:nvSpPr>
                <p:cNvPr id="339"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598">
                    <a:solidFill>
                      <a:srgbClr val="505050"/>
                    </a:solidFill>
                    <a:ea typeface="ＭＳ Ｐゴシック" charset="0"/>
                  </a:endParaRPr>
                </a:p>
              </p:txBody>
            </p:sp>
            <p:sp>
              <p:nvSpPr>
                <p:cNvPr id="340"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598">
                    <a:solidFill>
                      <a:srgbClr val="505050"/>
                    </a:solidFill>
                    <a:ea typeface="ＭＳ Ｐゴシック" charset="0"/>
                  </a:endParaRPr>
                </a:p>
              </p:txBody>
            </p:sp>
          </p:grpSp>
        </p:grpSp>
      </p:grpSp>
      <p:grpSp>
        <p:nvGrpSpPr>
          <p:cNvPr id="15" name="Group 14"/>
          <p:cNvGrpSpPr/>
          <p:nvPr/>
        </p:nvGrpSpPr>
        <p:grpSpPr>
          <a:xfrm>
            <a:off x="8822046" y="4045369"/>
            <a:ext cx="3078901" cy="2458713"/>
            <a:chOff x="8822415" y="4045446"/>
            <a:chExt cx="3079337" cy="2459062"/>
          </a:xfrm>
        </p:grpSpPr>
        <p:sp>
          <p:nvSpPr>
            <p:cNvPr id="281" name="Rectangle 280"/>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2000" dirty="0">
                  <a:solidFill>
                    <a:srgbClr val="505050"/>
                  </a:solidFill>
                  <a:latin typeface="Segoe UI Light"/>
                </a:rPr>
                <a:t>Cloud</a:t>
              </a:r>
            </a:p>
          </p:txBody>
        </p:sp>
        <p:grpSp>
          <p:nvGrpSpPr>
            <p:cNvPr id="12" name="Group 11"/>
            <p:cNvGrpSpPr/>
            <p:nvPr/>
          </p:nvGrpSpPr>
          <p:grpSpPr>
            <a:xfrm>
              <a:off x="8822415" y="4045446"/>
              <a:ext cx="3079337" cy="1985188"/>
              <a:chOff x="9300956" y="3223358"/>
              <a:chExt cx="2946190" cy="1899351"/>
            </a:xfrm>
          </p:grpSpPr>
          <p:grpSp>
            <p:nvGrpSpPr>
              <p:cNvPr id="35" name="Group 34"/>
              <p:cNvGrpSpPr/>
              <p:nvPr/>
            </p:nvGrpSpPr>
            <p:grpSpPr>
              <a:xfrm>
                <a:off x="10788656" y="3223358"/>
                <a:ext cx="1458490" cy="980587"/>
                <a:chOff x="10628955" y="3238085"/>
                <a:chExt cx="1458490" cy="980587"/>
              </a:xfrm>
            </p:grpSpPr>
            <p:pic>
              <p:nvPicPr>
                <p:cNvPr id="32" name="Picture 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28955" y="3238085"/>
                  <a:ext cx="1458490" cy="980587"/>
                </a:xfrm>
                <a:prstGeom prst="rect">
                  <a:avLst/>
                </a:prstGeom>
              </p:spPr>
            </p:pic>
            <p:sp>
              <p:nvSpPr>
                <p:cNvPr id="180" name="TextBox 179"/>
                <p:cNvSpPr txBox="1"/>
                <p:nvPr/>
              </p:nvSpPr>
              <p:spPr>
                <a:xfrm>
                  <a:off x="10691609" y="3647935"/>
                  <a:ext cx="1333920"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SaaS</a:t>
                  </a:r>
                </a:p>
              </p:txBody>
            </p:sp>
          </p:grpSp>
          <p:grpSp>
            <p:nvGrpSpPr>
              <p:cNvPr id="36" name="Group 35"/>
              <p:cNvGrpSpPr/>
              <p:nvPr/>
            </p:nvGrpSpPr>
            <p:grpSpPr>
              <a:xfrm>
                <a:off x="9418029" y="3373118"/>
                <a:ext cx="1641567" cy="1112793"/>
                <a:chOff x="9408112" y="3317093"/>
                <a:chExt cx="1292341" cy="876058"/>
              </a:xfrm>
            </p:grpSpPr>
            <p:pic>
              <p:nvPicPr>
                <p:cNvPr id="33" name="Picture 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08112" y="3317093"/>
                  <a:ext cx="1292341" cy="876058"/>
                </a:xfrm>
                <a:prstGeom prst="rect">
                  <a:avLst/>
                </a:prstGeom>
              </p:spPr>
            </p:pic>
            <p:sp>
              <p:nvSpPr>
                <p:cNvPr id="204" name="TextBox 203"/>
                <p:cNvSpPr txBox="1"/>
                <p:nvPr/>
              </p:nvSpPr>
              <p:spPr>
                <a:xfrm>
                  <a:off x="9442526" y="3700547"/>
                  <a:ext cx="1185112" cy="19154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Azure</a:t>
                  </a:r>
                </a:p>
              </p:txBody>
            </p:sp>
          </p:grpSp>
          <p:grpSp>
            <p:nvGrpSpPr>
              <p:cNvPr id="34" name="Group 33"/>
              <p:cNvGrpSpPr/>
              <p:nvPr/>
            </p:nvGrpSpPr>
            <p:grpSpPr>
              <a:xfrm>
                <a:off x="10474084" y="3905483"/>
                <a:ext cx="1740922" cy="1174699"/>
                <a:chOff x="10266385" y="3762279"/>
                <a:chExt cx="1740922" cy="1174699"/>
              </a:xfrm>
            </p:grpSpPr>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66385" y="3762279"/>
                  <a:ext cx="1740922" cy="1174699"/>
                </a:xfrm>
                <a:prstGeom prst="rect">
                  <a:avLst/>
                </a:prstGeom>
              </p:spPr>
            </p:pic>
            <p:sp>
              <p:nvSpPr>
                <p:cNvPr id="121" name="TextBox 120"/>
                <p:cNvSpPr txBox="1"/>
                <p:nvPr/>
              </p:nvSpPr>
              <p:spPr>
                <a:xfrm>
                  <a:off x="10405117" y="4325388"/>
                  <a:ext cx="1489586"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Office 365</a:t>
                  </a:r>
                </a:p>
              </p:txBody>
            </p:sp>
          </p:grpSp>
          <p:grpSp>
            <p:nvGrpSpPr>
              <p:cNvPr id="37" name="Group 36"/>
              <p:cNvGrpSpPr/>
              <p:nvPr/>
            </p:nvGrpSpPr>
            <p:grpSpPr>
              <a:xfrm>
                <a:off x="9300956" y="4146061"/>
                <a:ext cx="1452632" cy="976648"/>
                <a:chOff x="9301960" y="4339948"/>
                <a:chExt cx="1452632" cy="976648"/>
              </a:xfrm>
            </p:grpSpPr>
            <p:pic>
              <p:nvPicPr>
                <p:cNvPr id="210" name="Picture 20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01960" y="4339948"/>
                  <a:ext cx="1452632" cy="976648"/>
                </a:xfrm>
                <a:prstGeom prst="rect">
                  <a:avLst/>
                </a:prstGeom>
              </p:spPr>
            </p:pic>
            <p:sp>
              <p:nvSpPr>
                <p:cNvPr id="174" name="TextBox 173"/>
                <p:cNvSpPr txBox="1"/>
                <p:nvPr/>
              </p:nvSpPr>
              <p:spPr>
                <a:xfrm>
                  <a:off x="9637156" y="4658664"/>
                  <a:ext cx="836500" cy="486605"/>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Public</a:t>
                  </a:r>
                </a:p>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cloud</a:t>
                  </a:r>
                </a:p>
              </p:txBody>
            </p:sp>
          </p:grpSp>
        </p:grpSp>
      </p:grpSp>
      <p:grpSp>
        <p:nvGrpSpPr>
          <p:cNvPr id="22" name="Group 21"/>
          <p:cNvGrpSpPr/>
          <p:nvPr/>
        </p:nvGrpSpPr>
        <p:grpSpPr>
          <a:xfrm>
            <a:off x="452965" y="2840930"/>
            <a:ext cx="3019496" cy="4012588"/>
            <a:chOff x="452147" y="2891636"/>
            <a:chExt cx="3019924" cy="4013157"/>
          </a:xfrm>
        </p:grpSpPr>
        <p:grpSp>
          <p:nvGrpSpPr>
            <p:cNvPr id="24" name="Group 23"/>
            <p:cNvGrpSpPr/>
            <p:nvPr/>
          </p:nvGrpSpPr>
          <p:grpSpPr>
            <a:xfrm>
              <a:off x="657780" y="4081871"/>
              <a:ext cx="1446550" cy="1323565"/>
              <a:chOff x="2501656" y="3425981"/>
              <a:chExt cx="1199283" cy="1097328"/>
            </a:xfrm>
          </p:grpSpPr>
          <p:grpSp>
            <p:nvGrpSpPr>
              <p:cNvPr id="222" name="Group 221"/>
              <p:cNvGrpSpPr/>
              <p:nvPr/>
            </p:nvGrpSpPr>
            <p:grpSpPr>
              <a:xfrm>
                <a:off x="2501656" y="3425981"/>
                <a:ext cx="1098104" cy="1097328"/>
                <a:chOff x="13721177" y="6333144"/>
                <a:chExt cx="776180" cy="775633"/>
              </a:xfrm>
            </p:grpSpPr>
            <p:sp>
              <p:nvSpPr>
                <p:cNvPr id="223"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24"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25"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26"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231"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21" name="Group 320"/>
              <p:cNvGrpSpPr/>
              <p:nvPr/>
            </p:nvGrpSpPr>
            <p:grpSpPr>
              <a:xfrm>
                <a:off x="2933524" y="3467810"/>
                <a:ext cx="511794" cy="510807"/>
                <a:chOff x="13445955" y="6796212"/>
                <a:chExt cx="456988" cy="456109"/>
              </a:xfrm>
            </p:grpSpPr>
            <p:sp>
              <p:nvSpPr>
                <p:cNvPr id="322"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3"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4"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5"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26" name="Group 7"/>
              <p:cNvGrpSpPr>
                <a:grpSpLocks/>
              </p:cNvGrpSpPr>
              <p:nvPr/>
            </p:nvGrpSpPr>
            <p:grpSpPr bwMode="auto">
              <a:xfrm>
                <a:off x="3304795" y="3695801"/>
                <a:ext cx="396144" cy="396143"/>
                <a:chOff x="7857929" y="4717012"/>
                <a:chExt cx="1304516" cy="1314073"/>
              </a:xfrm>
            </p:grpSpPr>
            <p:sp>
              <p:nvSpPr>
                <p:cNvPr id="32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2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3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grpSp>
          <p:nvGrpSpPr>
            <p:cNvPr id="2" name="Group 1"/>
            <p:cNvGrpSpPr/>
            <p:nvPr/>
          </p:nvGrpSpPr>
          <p:grpSpPr>
            <a:xfrm>
              <a:off x="452147" y="2891636"/>
              <a:ext cx="3019924" cy="1258349"/>
              <a:chOff x="452147" y="2891636"/>
              <a:chExt cx="3019924" cy="1258349"/>
            </a:xfrm>
          </p:grpSpPr>
          <p:grpSp>
            <p:nvGrpSpPr>
              <p:cNvPr id="14" name="Group 13"/>
              <p:cNvGrpSpPr/>
              <p:nvPr/>
            </p:nvGrpSpPr>
            <p:grpSpPr>
              <a:xfrm>
                <a:off x="1027539" y="2964551"/>
                <a:ext cx="2444532" cy="1185434"/>
                <a:chOff x="1026802" y="2964462"/>
                <a:chExt cx="2444879" cy="1185603"/>
              </a:xfrm>
            </p:grpSpPr>
            <p:sp>
              <p:nvSpPr>
                <p:cNvPr id="69" name="Rectangle 68"/>
                <p:cNvSpPr/>
                <p:nvPr/>
              </p:nvSpPr>
              <p:spPr bwMode="auto">
                <a:xfrm>
                  <a:off x="1026802" y="3691328"/>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b" anchorCtr="0" forceAA="0" compatLnSpc="1">
                  <a:prstTxWarp prst="textNoShape">
                    <a:avLst/>
                  </a:prstTxWarp>
                  <a:noAutofit/>
                </a:bodyPr>
                <a:lstStyle/>
                <a:p>
                  <a:pPr defTabSz="913748" fontAlgn="base">
                    <a:lnSpc>
                      <a:spcPct val="90000"/>
                    </a:lnSpc>
                    <a:spcBef>
                      <a:spcPct val="0"/>
                    </a:spcBef>
                    <a:spcAft>
                      <a:spcPct val="0"/>
                    </a:spcAft>
                  </a:pPr>
                  <a:endParaRPr lang="en-US" sz="2000" dirty="0">
                    <a:solidFill>
                      <a:srgbClr val="002050"/>
                    </a:solidFill>
                  </a:endParaRPr>
                </a:p>
                <a:p>
                  <a:pPr defTabSz="913748" fontAlgn="base">
                    <a:lnSpc>
                      <a:spcPct val="90000"/>
                    </a:lnSpc>
                    <a:spcBef>
                      <a:spcPct val="0"/>
                    </a:spcBef>
                    <a:spcAft>
                      <a:spcPct val="0"/>
                    </a:spcAft>
                  </a:pPr>
                  <a:endParaRPr lang="en-US" sz="2000" dirty="0">
                    <a:solidFill>
                      <a:srgbClr val="002050"/>
                    </a:solidFill>
                  </a:endParaRPr>
                </a:p>
                <a:p>
                  <a:pPr defTabSz="913748" fontAlgn="base">
                    <a:lnSpc>
                      <a:spcPct val="90000"/>
                    </a:lnSpc>
                    <a:spcBef>
                      <a:spcPct val="0"/>
                    </a:spcBef>
                    <a:spcAft>
                      <a:spcPct val="0"/>
                    </a:spcAft>
                    <a:buSzPct val="80000"/>
                  </a:pPr>
                  <a:r>
                    <a:rPr lang="en-US" sz="1398" dirty="0">
                      <a:solidFill>
                        <a:srgbClr val="002050"/>
                      </a:solidFill>
                    </a:rPr>
                    <a:t>Other </a:t>
                  </a:r>
                  <a:br>
                    <a:rPr lang="en-US" sz="1398" dirty="0">
                      <a:solidFill>
                        <a:srgbClr val="002050"/>
                      </a:solidFill>
                    </a:rPr>
                  </a:br>
                  <a:r>
                    <a:rPr lang="en-US" sz="1398" dirty="0">
                      <a:solidFill>
                        <a:srgbClr val="002050"/>
                      </a:solidFill>
                    </a:rPr>
                    <a:t>Directories</a:t>
                  </a:r>
                </a:p>
              </p:txBody>
            </p:sp>
            <p:sp>
              <p:nvSpPr>
                <p:cNvPr id="285" name="Rectangle 284"/>
                <p:cNvSpPr/>
                <p:nvPr/>
              </p:nvSpPr>
              <p:spPr>
                <a:xfrm>
                  <a:off x="1194501" y="2964462"/>
                  <a:ext cx="1698924" cy="395108"/>
                </a:xfrm>
                <a:prstGeom prst="rect">
                  <a:avLst/>
                </a:prstGeom>
                <a:ln>
                  <a:noFill/>
                </a:ln>
              </p:spPr>
              <p:txBody>
                <a:bodyPr wrap="square" lIns="0" tIns="0" rIns="0" bIns="0" anchor="ctr">
                  <a:spAutoFit/>
                </a:bodyPr>
                <a:lstStyle/>
                <a:p>
                  <a:pPr defTabSz="913748" fontAlgn="base">
                    <a:lnSpc>
                      <a:spcPct val="90000"/>
                    </a:lnSpc>
                    <a:spcBef>
                      <a:spcPct val="0"/>
                    </a:spcBef>
                    <a:spcAft>
                      <a:spcPct val="0"/>
                    </a:spcAft>
                    <a:buSzPct val="80000"/>
                  </a:pPr>
                  <a:r>
                    <a:rPr lang="en-US" sz="1398" dirty="0">
                      <a:solidFill>
                        <a:srgbClr val="002050"/>
                      </a:solidFill>
                      <a:ea typeface="ＭＳ Ｐゴシック" charset="0"/>
                    </a:rPr>
                    <a:t>Windows Server</a:t>
                  </a:r>
                </a:p>
                <a:p>
                  <a:pPr defTabSz="913748" fontAlgn="base">
                    <a:lnSpc>
                      <a:spcPct val="90000"/>
                    </a:lnSpc>
                    <a:spcBef>
                      <a:spcPct val="0"/>
                    </a:spcBef>
                    <a:spcAft>
                      <a:spcPct val="0"/>
                    </a:spcAft>
                    <a:buSzPct val="80000"/>
                  </a:pPr>
                  <a:r>
                    <a:rPr lang="en-US" sz="1398" dirty="0">
                      <a:solidFill>
                        <a:srgbClr val="002050"/>
                      </a:solidFill>
                      <a:ea typeface="ＭＳ Ｐゴシック" charset="0"/>
                    </a:rPr>
                    <a:t>Active Directory</a:t>
                  </a:r>
                </a:p>
              </p:txBody>
            </p:sp>
          </p:grpSp>
          <p:pic>
            <p:nvPicPr>
              <p:cNvPr id="206" name="Picture 20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2147" y="2891636"/>
                <a:ext cx="690146" cy="456857"/>
              </a:xfrm>
              <a:prstGeom prst="rect">
                <a:avLst/>
              </a:prstGeom>
            </p:spPr>
          </p:pic>
          <p:pic>
            <p:nvPicPr>
              <p:cNvPr id="207" name="Picture 20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6183" y="3581552"/>
                <a:ext cx="366507" cy="513929"/>
              </a:xfrm>
              <a:prstGeom prst="rect">
                <a:avLst/>
              </a:prstGeom>
            </p:spPr>
          </p:pic>
        </p:grpSp>
        <p:grpSp>
          <p:nvGrpSpPr>
            <p:cNvPr id="17" name="Group 16"/>
            <p:cNvGrpSpPr/>
            <p:nvPr/>
          </p:nvGrpSpPr>
          <p:grpSpPr>
            <a:xfrm>
              <a:off x="1341864" y="4194317"/>
              <a:ext cx="1701865" cy="2710476"/>
              <a:chOff x="1341864" y="4194317"/>
              <a:chExt cx="1701865" cy="2710476"/>
            </a:xfrm>
          </p:grpSpPr>
          <p:grpSp>
            <p:nvGrpSpPr>
              <p:cNvPr id="211" name="Group 210"/>
              <p:cNvGrpSpPr/>
              <p:nvPr/>
            </p:nvGrpSpPr>
            <p:grpSpPr>
              <a:xfrm>
                <a:off x="1638076" y="4194317"/>
                <a:ext cx="1286469" cy="1827789"/>
                <a:chOff x="4410437" y="5171160"/>
                <a:chExt cx="871461" cy="1238332"/>
              </a:xfrm>
            </p:grpSpPr>
            <p:sp>
              <p:nvSpPr>
                <p:cNvPr id="213"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4"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5"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6"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7"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8"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2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2"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3"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4"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5"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6"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7"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8"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0"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1"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2"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3"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4"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5"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6"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7"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8"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9"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0"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1"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2"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3"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4"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5"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6"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7"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8"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9"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60"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grpSp>
          <p:sp>
            <p:nvSpPr>
              <p:cNvPr id="262" name="Rectangle 261"/>
              <p:cNvSpPr/>
              <p:nvPr/>
            </p:nvSpPr>
            <p:spPr bwMode="auto">
              <a:xfrm>
                <a:off x="1341864" y="5915020"/>
                <a:ext cx="1701865" cy="9897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2000" dirty="0">
                    <a:solidFill>
                      <a:srgbClr val="505050"/>
                    </a:solidFill>
                    <a:latin typeface="Segoe UI Light"/>
                  </a:rPr>
                  <a:t>On-premises</a:t>
                </a:r>
              </a:p>
            </p:txBody>
          </p:sp>
        </p:grpSp>
      </p:grpSp>
      <p:grpSp>
        <p:nvGrpSpPr>
          <p:cNvPr id="3" name="Group 2"/>
          <p:cNvGrpSpPr/>
          <p:nvPr/>
        </p:nvGrpSpPr>
        <p:grpSpPr>
          <a:xfrm>
            <a:off x="3981025" y="4223971"/>
            <a:ext cx="4569849" cy="2146474"/>
            <a:chOff x="3980707" y="4224074"/>
            <a:chExt cx="4570497" cy="2146778"/>
          </a:xfrm>
        </p:grpSpPr>
        <p:grpSp>
          <p:nvGrpSpPr>
            <p:cNvPr id="18" name="Group 17"/>
            <p:cNvGrpSpPr/>
            <p:nvPr/>
          </p:nvGrpSpPr>
          <p:grpSpPr>
            <a:xfrm>
              <a:off x="5079169" y="4224074"/>
              <a:ext cx="2338242" cy="1671108"/>
              <a:chOff x="5084066" y="4224074"/>
              <a:chExt cx="2338242" cy="1671108"/>
            </a:xfrm>
          </p:grpSpPr>
          <p:grpSp>
            <p:nvGrpSpPr>
              <p:cNvPr id="29" name="Group 28"/>
              <p:cNvGrpSpPr/>
              <p:nvPr/>
            </p:nvGrpSpPr>
            <p:grpSpPr>
              <a:xfrm>
                <a:off x="5084066" y="4224074"/>
                <a:ext cx="2338242" cy="1671108"/>
                <a:chOff x="2658482" y="4224074"/>
                <a:chExt cx="2338242" cy="1671108"/>
              </a:xfrm>
            </p:grpSpPr>
            <p:grpSp>
              <p:nvGrpSpPr>
                <p:cNvPr id="26" name="Group 25"/>
                <p:cNvGrpSpPr/>
                <p:nvPr/>
              </p:nvGrpSpPr>
              <p:grpSpPr>
                <a:xfrm>
                  <a:off x="2658482" y="4224074"/>
                  <a:ext cx="2338242" cy="1671108"/>
                  <a:chOff x="2658482" y="4224074"/>
                  <a:chExt cx="2338242" cy="1671108"/>
                </a:xfrm>
              </p:grpSpPr>
              <p:pic>
                <p:nvPicPr>
                  <p:cNvPr id="21" name="Picture 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58482" y="4315745"/>
                    <a:ext cx="2338242" cy="1579437"/>
                  </a:xfrm>
                  <a:prstGeom prst="rect">
                    <a:avLst/>
                  </a:prstGeom>
                </p:spPr>
              </p:pic>
              <p:sp>
                <p:nvSpPr>
                  <p:cNvPr id="208" name="Oval 207"/>
                  <p:cNvSpPr/>
                  <p:nvPr/>
                </p:nvSpPr>
                <p:spPr bwMode="auto">
                  <a:xfrm>
                    <a:off x="4215886" y="4224074"/>
                    <a:ext cx="734386" cy="734384"/>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209" name="Freeform 208"/>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330">
                    <a:defRPr/>
                  </a:pPr>
                  <a:endParaRPr lang="en-US" sz="1836" dirty="0">
                    <a:solidFill>
                      <a:srgbClr val="505050"/>
                    </a:solidFill>
                    <a:ea typeface="ＭＳ Ｐゴシック" charset="0"/>
                  </a:endParaRPr>
                </a:p>
              </p:txBody>
            </p:sp>
          </p:grpSp>
          <p:pic>
            <p:nvPicPr>
              <p:cNvPr id="205" name="Picture 2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836281" y="4743137"/>
                <a:ext cx="869145" cy="869145"/>
              </a:xfrm>
              <a:prstGeom prst="rect">
                <a:avLst/>
              </a:prstGeom>
            </p:spPr>
          </p:pic>
        </p:grpSp>
        <p:sp>
          <p:nvSpPr>
            <p:cNvPr id="264" name="TextBox 263"/>
            <p:cNvSpPr txBox="1"/>
            <p:nvPr/>
          </p:nvSpPr>
          <p:spPr>
            <a:xfrm>
              <a:off x="3980707" y="6088299"/>
              <a:ext cx="4570497" cy="282553"/>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2000" dirty="0">
                  <a:solidFill>
                    <a:srgbClr val="505050"/>
                  </a:solidFill>
                  <a:latin typeface="Segoe UI Light"/>
                  <a:ea typeface="ＭＳ Ｐゴシック" charset="0"/>
                  <a:cs typeface="Segoe UI Semibold" panose="020B0702040204020203" pitchFamily="34" charset="0"/>
                </a:rPr>
                <a:t>Microsoft Azure Active Directory</a:t>
              </a:r>
            </a:p>
          </p:txBody>
        </p:sp>
      </p:grpSp>
      <p:cxnSp>
        <p:nvCxnSpPr>
          <p:cNvPr id="167" name="Straight Arrow Connector 166"/>
          <p:cNvCxnSpPr/>
          <p:nvPr/>
        </p:nvCxnSpPr>
        <p:spPr>
          <a:xfrm flipH="1">
            <a:off x="3044180" y="5222594"/>
            <a:ext cx="2004980" cy="0"/>
          </a:xfrm>
          <a:prstGeom prst="straightConnector1">
            <a:avLst/>
          </a:prstGeom>
          <a:ln w="31750" cap="rnd">
            <a:solidFill>
              <a:schemeClr val="tx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7524836" y="5326675"/>
            <a:ext cx="1390250"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7490716" y="5091956"/>
            <a:ext cx="1319214"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a:off x="3387697" y="4972955"/>
            <a:ext cx="1661463" cy="2853"/>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7" name="Group 226"/>
          <p:cNvGrpSpPr/>
          <p:nvPr/>
        </p:nvGrpSpPr>
        <p:grpSpPr>
          <a:xfrm>
            <a:off x="2653923" y="4722667"/>
            <a:ext cx="654651" cy="397854"/>
            <a:chOff x="2447642" y="3590745"/>
            <a:chExt cx="654744" cy="397910"/>
          </a:xfrm>
        </p:grpSpPr>
        <p:grpSp>
          <p:nvGrpSpPr>
            <p:cNvPr id="27" name="Group 26"/>
            <p:cNvGrpSpPr/>
            <p:nvPr/>
          </p:nvGrpSpPr>
          <p:grpSpPr>
            <a:xfrm>
              <a:off x="2447642" y="3631953"/>
              <a:ext cx="652223" cy="356702"/>
              <a:chOff x="2395846" y="2369283"/>
              <a:chExt cx="652223" cy="356702"/>
            </a:xfrm>
          </p:grpSpPr>
          <p:sp>
            <p:nvSpPr>
              <p:cNvPr id="181" name="Rectangle 180"/>
              <p:cNvSpPr/>
              <p:nvPr/>
            </p:nvSpPr>
            <p:spPr bwMode="auto">
              <a:xfrm>
                <a:off x="2395846" y="2369283"/>
                <a:ext cx="652223" cy="35670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82"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sp>
          <p:nvSpPr>
            <p:cNvPr id="183" name="Rectangle 182"/>
            <p:cNvSpPr/>
            <p:nvPr/>
          </p:nvSpPr>
          <p:spPr bwMode="auto">
            <a:xfrm>
              <a:off x="2450163" y="3590745"/>
              <a:ext cx="652223" cy="4977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84" name="Oval 183"/>
          <p:cNvSpPr/>
          <p:nvPr/>
        </p:nvSpPr>
        <p:spPr bwMode="auto">
          <a:xfrm>
            <a:off x="2519471" y="3607319"/>
            <a:ext cx="31449" cy="31103"/>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5707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left)">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barn(outVertical)">
                                      <p:cBhvr>
                                        <p:cTn id="33" dur="500"/>
                                        <p:tgtEl>
                                          <p:spTgt spid="169"/>
                                        </p:tgtEl>
                                      </p:cBhvr>
                                    </p:animEffect>
                                  </p:childTnLst>
                                </p:cTn>
                              </p:par>
                              <p:par>
                                <p:cTn id="34" presetID="16" presetClass="entr" presetSubtype="37" fill="hold" nodeType="withEffect">
                                  <p:stCondLst>
                                    <p:cond delay="0"/>
                                  </p:stCondLst>
                                  <p:childTnLst>
                                    <p:set>
                                      <p:cBhvr>
                                        <p:cTn id="35" dur="1" fill="hold">
                                          <p:stCondLst>
                                            <p:cond delay="0"/>
                                          </p:stCondLst>
                                        </p:cTn>
                                        <p:tgtEl>
                                          <p:spTgt spid="168"/>
                                        </p:tgtEl>
                                        <p:attrNameLst>
                                          <p:attrName>style.visibility</p:attrName>
                                        </p:attrNameLst>
                                      </p:cBhvr>
                                      <p:to>
                                        <p:strVal val="visible"/>
                                      </p:to>
                                    </p:set>
                                    <p:animEffect transition="in" filter="barn(outVertical)">
                                      <p:cBhvr>
                                        <p:cTn id="36" dur="500"/>
                                        <p:tgtEl>
                                          <p:spTgt spid="168"/>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 presetClass="entr" presetSubtype="0" fill="hold" nodeType="withEffect">
                                  <p:stCondLst>
                                    <p:cond delay="0"/>
                                  </p:stCondLst>
                                  <p:childTnLst>
                                    <p:set>
                                      <p:cBhvr>
                                        <p:cTn id="46" dur="1" fill="hold">
                                          <p:stCondLst>
                                            <p:cond delay="0"/>
                                          </p:stCondLst>
                                        </p:cTn>
                                        <p:tgtEl>
                                          <p:spTgt spid="1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1592263"/>
            <a:ext cx="10439335" cy="5909310"/>
          </a:xfrm>
        </p:spPr>
        <p:txBody>
          <a:bodyPr/>
          <a:lstStyle/>
          <a:p>
            <a:pPr>
              <a:lnSpc>
                <a:spcPct val="150000"/>
              </a:lnSpc>
            </a:pPr>
            <a:r>
              <a:rPr lang="en-US" sz="4400" dirty="0"/>
              <a:t>Azure AD – Authentication scenarios</a:t>
            </a:r>
            <a:br>
              <a:rPr lang="en-US" sz="4400" dirty="0"/>
            </a:br>
            <a:r>
              <a:rPr lang="en-US" sz="4000" dirty="0"/>
              <a:t>Browser to web app – App Service Authentication </a:t>
            </a:r>
            <a:br>
              <a:rPr lang="en-US" sz="4000" dirty="0"/>
            </a:br>
            <a:r>
              <a:rPr lang="en-US" sz="4000" dirty="0"/>
              <a:t>Web app to web API</a:t>
            </a:r>
            <a:br>
              <a:rPr lang="en-US" sz="4000" dirty="0"/>
            </a:br>
            <a:r>
              <a:rPr lang="en-US" sz="4000" dirty="0"/>
              <a:t>Multi-tenant web app</a:t>
            </a:r>
            <a:br>
              <a:rPr lang="en-US" sz="4000" dirty="0"/>
            </a:br>
            <a:r>
              <a:rPr lang="en-US" sz="4000" dirty="0"/>
              <a:t>Native app to web API</a:t>
            </a:r>
            <a:br>
              <a:rPr lang="en-US" sz="4000" dirty="0"/>
            </a:br>
            <a:endParaRPr lang="en-US" sz="4400" dirty="0"/>
          </a:p>
        </p:txBody>
      </p:sp>
      <p:sp>
        <p:nvSpPr>
          <p:cNvPr id="2" name="TextBox 1"/>
          <p:cNvSpPr txBox="1"/>
          <p:nvPr/>
        </p:nvSpPr>
        <p:spPr>
          <a:xfrm>
            <a:off x="9647237" y="4546918"/>
            <a:ext cx="369397" cy="627864"/>
          </a:xfrm>
          <a:prstGeom prst="rect">
            <a:avLst/>
          </a:prstGeom>
          <a:noFill/>
        </p:spPr>
        <p:txBody>
          <a:bodyPr wrap="none" lIns="182880" tIns="146304" rIns="182880" bIns="146304" rtlCol="0">
            <a:spAutoFit/>
          </a:bodyPr>
          <a:lstStyle/>
          <a:p>
            <a:pPr>
              <a:lnSpc>
                <a:spcPct val="90000"/>
              </a:lnSpc>
            </a:pPr>
            <a:endParaRPr lang="en-US" sz="2400" spc="-5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6864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Authentication</a:t>
            </a:r>
          </a:p>
        </p:txBody>
      </p:sp>
      <p:pic>
        <p:nvPicPr>
          <p:cNvPr id="3" name="Picture 2"/>
          <p:cNvPicPr>
            <a:picLocks noChangeAspect="1"/>
          </p:cNvPicPr>
          <p:nvPr/>
        </p:nvPicPr>
        <p:blipFill>
          <a:blip r:embed="rId3"/>
          <a:stretch>
            <a:fillRect/>
          </a:stretch>
        </p:blipFill>
        <p:spPr>
          <a:xfrm>
            <a:off x="2255837" y="1744662"/>
            <a:ext cx="7315200" cy="4619048"/>
          </a:xfrm>
          <a:prstGeom prst="rect">
            <a:avLst/>
          </a:prstGeom>
        </p:spPr>
      </p:pic>
    </p:spTree>
    <p:extLst>
      <p:ext uri="{BB962C8B-B14F-4D97-AF65-F5344CB8AC3E}">
        <p14:creationId xmlns:p14="http://schemas.microsoft.com/office/powerpoint/2010/main" val="1167398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74837" y="1897062"/>
            <a:ext cx="8763000" cy="2971800"/>
          </a:xfrm>
        </p:spPr>
        <p:txBody>
          <a:bodyPr/>
          <a:lstStyle/>
          <a:p>
            <a:r>
              <a:rPr lang="en-IN" sz="6000" dirty="0">
                <a:solidFill>
                  <a:srgbClr val="0079D6"/>
                </a:solidFill>
              </a:rPr>
              <a:t>DEMO – App Service Authentication</a:t>
            </a:r>
          </a:p>
        </p:txBody>
      </p:sp>
    </p:spTree>
    <p:extLst>
      <p:ext uri="{BB962C8B-B14F-4D97-AF65-F5344CB8AC3E}">
        <p14:creationId xmlns:p14="http://schemas.microsoft.com/office/powerpoint/2010/main" val="12462143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5332411"/>
          </a:xfrm>
        </p:spPr>
        <p:txBody>
          <a:bodyPr>
            <a:normAutofit/>
          </a:bodyPr>
          <a:lstStyle/>
          <a:p>
            <a:pPr marL="0" indent="0">
              <a:buNone/>
            </a:pPr>
            <a:endParaRPr lang="en-US" dirty="0"/>
          </a:p>
          <a:p>
            <a:pPr>
              <a:lnSpc>
                <a:spcPct val="150000"/>
              </a:lnSpc>
            </a:pPr>
            <a:r>
              <a:rPr lang="en-US" dirty="0"/>
              <a:t>Integration Scenarios – Services Bus &amp; Azure Logic Apps</a:t>
            </a:r>
          </a:p>
          <a:p>
            <a:pPr>
              <a:lnSpc>
                <a:spcPct val="150000"/>
              </a:lnSpc>
            </a:pPr>
            <a:r>
              <a:rPr lang="en-US" dirty="0"/>
              <a:t>Background Jobs/</a:t>
            </a:r>
            <a:r>
              <a:rPr lang="en-US" dirty="0" err="1"/>
              <a:t>Serveless</a:t>
            </a:r>
            <a:r>
              <a:rPr lang="en-US" dirty="0"/>
              <a:t> Code - Azure Functions</a:t>
            </a:r>
          </a:p>
          <a:p>
            <a:pPr>
              <a:lnSpc>
                <a:spcPct val="150000"/>
              </a:lnSpc>
            </a:pPr>
            <a:r>
              <a:rPr lang="en-US" dirty="0"/>
              <a:t>Configuring Identity and Access – Azure AD</a:t>
            </a:r>
          </a:p>
          <a:p>
            <a:pPr>
              <a:lnSpc>
                <a:spcPct val="150000"/>
              </a:lnSpc>
            </a:pPr>
            <a:r>
              <a:rPr lang="en-US" dirty="0"/>
              <a:t>Developing with OSS – MEAN stack on Azure</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8561708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22474" y="428922"/>
            <a:ext cx="816292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Authenticate users to web app and API using Azure AD</a:t>
            </a:r>
          </a:p>
        </p:txBody>
      </p:sp>
      <p:pic>
        <p:nvPicPr>
          <p:cNvPr id="10" name="Picture 9"/>
          <p:cNvPicPr>
            <a:picLocks noChangeAspect="1"/>
          </p:cNvPicPr>
          <p:nvPr/>
        </p:nvPicPr>
        <p:blipFill>
          <a:blip r:embed="rId3"/>
          <a:stretch>
            <a:fillRect/>
          </a:stretch>
        </p:blipFill>
        <p:spPr>
          <a:xfrm>
            <a:off x="1789112" y="1058862"/>
            <a:ext cx="8629650" cy="5457825"/>
          </a:xfrm>
          <a:prstGeom prst="rect">
            <a:avLst/>
          </a:prstGeom>
        </p:spPr>
      </p:pic>
    </p:spTree>
    <p:extLst>
      <p:ext uri="{BB962C8B-B14F-4D97-AF65-F5344CB8AC3E}">
        <p14:creationId xmlns:p14="http://schemas.microsoft.com/office/powerpoint/2010/main" val="40485051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27262" y="144462"/>
            <a:ext cx="7696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Native App to Web API Authentication</a:t>
            </a:r>
          </a:p>
        </p:txBody>
      </p:sp>
      <p:pic>
        <p:nvPicPr>
          <p:cNvPr id="4" name="Picture 3"/>
          <p:cNvPicPr>
            <a:picLocks noChangeAspect="1"/>
          </p:cNvPicPr>
          <p:nvPr/>
        </p:nvPicPr>
        <p:blipFill>
          <a:blip r:embed="rId3"/>
          <a:stretch>
            <a:fillRect/>
          </a:stretch>
        </p:blipFill>
        <p:spPr>
          <a:xfrm>
            <a:off x="1722437" y="924726"/>
            <a:ext cx="8686800" cy="5781675"/>
          </a:xfrm>
          <a:prstGeom prst="rect">
            <a:avLst/>
          </a:prstGeom>
        </p:spPr>
      </p:pic>
    </p:spTree>
    <p:extLst>
      <p:ext uri="{BB962C8B-B14F-4D97-AF65-F5344CB8AC3E}">
        <p14:creationId xmlns:p14="http://schemas.microsoft.com/office/powerpoint/2010/main" val="41407413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74837" y="1897062"/>
            <a:ext cx="8763000" cy="2971800"/>
          </a:xfrm>
        </p:spPr>
        <p:txBody>
          <a:bodyPr/>
          <a:lstStyle/>
          <a:p>
            <a:r>
              <a:rPr lang="en-IN" sz="6000" dirty="0">
                <a:solidFill>
                  <a:srgbClr val="0079D6"/>
                </a:solidFill>
              </a:rPr>
              <a:t>DEMO – Web App and Native App consuming a Web API</a:t>
            </a:r>
          </a:p>
        </p:txBody>
      </p:sp>
    </p:spTree>
    <p:extLst>
      <p:ext uri="{BB962C8B-B14F-4D97-AF65-F5344CB8AC3E}">
        <p14:creationId xmlns:p14="http://schemas.microsoft.com/office/powerpoint/2010/main" val="33502061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22437" y="898525"/>
            <a:ext cx="7827330" cy="6096000"/>
          </a:xfrm>
          <a:prstGeom prst="rect">
            <a:avLst/>
          </a:prstGeom>
        </p:spPr>
      </p:pic>
      <p:sp>
        <p:nvSpPr>
          <p:cNvPr id="3" name="TextBox 2"/>
          <p:cNvSpPr txBox="1"/>
          <p:nvPr/>
        </p:nvSpPr>
        <p:spPr>
          <a:xfrm>
            <a:off x="2255837" y="296862"/>
            <a:ext cx="7696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Multi-tenant Azure AD Authentication</a:t>
            </a:r>
          </a:p>
        </p:txBody>
      </p:sp>
      <p:sp>
        <p:nvSpPr>
          <p:cNvPr id="5" name="TextBox 4"/>
          <p:cNvSpPr txBox="1"/>
          <p:nvPr/>
        </p:nvSpPr>
        <p:spPr>
          <a:xfrm>
            <a:off x="4593615" y="6088062"/>
            <a:ext cx="53223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FF0000"/>
                </a:solidFill>
                <a:hlinkClick r:id="rId4"/>
              </a:rPr>
              <a:t>https://login.microsoftonline.com/common/</a:t>
            </a:r>
            <a:r>
              <a:rPr lang="en-US" sz="1600" dirty="0">
                <a:solidFill>
                  <a:srgbClr val="FF0000"/>
                </a:solidFill>
              </a:rPr>
              <a:t> </a:t>
            </a:r>
          </a:p>
        </p:txBody>
      </p:sp>
    </p:spTree>
    <p:extLst>
      <p:ext uri="{BB962C8B-B14F-4D97-AF65-F5344CB8AC3E}">
        <p14:creationId xmlns:p14="http://schemas.microsoft.com/office/powerpoint/2010/main" val="18184863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74837" y="1897062"/>
            <a:ext cx="8763000" cy="2971800"/>
          </a:xfrm>
        </p:spPr>
        <p:txBody>
          <a:bodyPr/>
          <a:lstStyle/>
          <a:p>
            <a:r>
              <a:rPr lang="en-IN" sz="6000" dirty="0">
                <a:solidFill>
                  <a:srgbClr val="0079D6"/>
                </a:solidFill>
              </a:rPr>
              <a:t>DEMO – Multi-Tenant web app authentication</a:t>
            </a:r>
          </a:p>
        </p:txBody>
      </p:sp>
    </p:spTree>
    <p:extLst>
      <p:ext uri="{BB962C8B-B14F-4D97-AF65-F5344CB8AC3E}">
        <p14:creationId xmlns:p14="http://schemas.microsoft.com/office/powerpoint/2010/main" val="22465112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7"/>
            <a:ext cx="10439335" cy="1828786"/>
          </a:xfrm>
        </p:spPr>
        <p:txBody>
          <a:bodyPr/>
          <a:lstStyle/>
          <a:p>
            <a:pPr>
              <a:lnSpc>
                <a:spcPct val="150000"/>
              </a:lnSpc>
            </a:pPr>
            <a:r>
              <a:rPr lang="en-US" sz="4400" dirty="0"/>
              <a:t>Building with Open Source Software – MEAN stack on Azure</a:t>
            </a:r>
          </a:p>
        </p:txBody>
      </p:sp>
    </p:spTree>
    <p:extLst>
      <p:ext uri="{BB962C8B-B14F-4D97-AF65-F5344CB8AC3E}">
        <p14:creationId xmlns:p14="http://schemas.microsoft.com/office/powerpoint/2010/main" val="4032260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OpenSource</a:t>
            </a:r>
            <a:r>
              <a:rPr lang="en-US" dirty="0"/>
              <a:t> : MEAN Stack</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326378724"/>
              </p:ext>
            </p:extLst>
          </p:nvPr>
        </p:nvGraphicFramePr>
        <p:xfrm>
          <a:off x="388674" y="1446145"/>
          <a:ext cx="11753022" cy="4870516"/>
        </p:xfrm>
        <a:graphic>
          <a:graphicData uri="http://schemas.openxmlformats.org/drawingml/2006/table">
            <a:tbl>
              <a:tblPr firstRow="1" bandRow="1">
                <a:tableStyleId>{5C22544A-7EE6-4342-B048-85BDC9FD1C3A}</a:tableStyleId>
              </a:tblPr>
              <a:tblGrid>
                <a:gridCol w="5876511">
                  <a:extLst>
                    <a:ext uri="{9D8B030D-6E8A-4147-A177-3AD203B41FA5}">
                      <a16:colId xmlns:a16="http://schemas.microsoft.com/office/drawing/2014/main" val="1632794655"/>
                    </a:ext>
                  </a:extLst>
                </a:gridCol>
                <a:gridCol w="5876511">
                  <a:extLst>
                    <a:ext uri="{9D8B030D-6E8A-4147-A177-3AD203B41FA5}">
                      <a16:colId xmlns:a16="http://schemas.microsoft.com/office/drawing/2014/main" val="2011313899"/>
                    </a:ext>
                  </a:extLst>
                </a:gridCol>
              </a:tblGrid>
              <a:tr h="1217629">
                <a:tc gridSpan="2">
                  <a:txBody>
                    <a:bodyPr/>
                    <a:lstStyle/>
                    <a:p>
                      <a:r>
                        <a:rPr lang="en-US" sz="3700" dirty="0"/>
                        <a:t>Do you know what I MEAN?</a:t>
                      </a:r>
                      <a:endParaRPr lang="en-US" sz="3700" dirty="0">
                        <a:latin typeface="Segoe UI Light" panose="020B0502040204020203" pitchFamily="34" charset="0"/>
                        <a:cs typeface="Segoe UI Light" panose="020B0502040204020203" pitchFamily="34" charset="0"/>
                      </a:endParaRPr>
                    </a:p>
                  </a:txBody>
                  <a:tcPr marL="93247" marR="93247" marT="46623" marB="46623" anchor="ctr"/>
                </a:tc>
                <a:tc hMerge="1">
                  <a:txBody>
                    <a:bodyPr/>
                    <a:lstStyle/>
                    <a:p>
                      <a:endParaRPr lang="en-US" dirty="0"/>
                    </a:p>
                  </a:txBody>
                  <a:tcPr/>
                </a:tc>
                <a:extLst>
                  <a:ext uri="{0D108BD9-81ED-4DB2-BD59-A6C34878D82A}">
                    <a16:rowId xmlns:a16="http://schemas.microsoft.com/office/drawing/2014/main" val="1789177411"/>
                  </a:ext>
                </a:extLst>
              </a:tr>
              <a:tr h="1217629">
                <a:tc>
                  <a:txBody>
                    <a:bodyPr/>
                    <a:lstStyle/>
                    <a:p>
                      <a:r>
                        <a:rPr lang="en-US" sz="2400" dirty="0">
                          <a:latin typeface="Segoe UI Light" panose="020B0502040204020203" pitchFamily="34" charset="0"/>
                          <a:cs typeface="Segoe UI Light" panose="020B0502040204020203" pitchFamily="34" charset="0"/>
                        </a:rPr>
                        <a:t>What is</a:t>
                      </a:r>
                      <a:r>
                        <a:rPr lang="en-US" sz="2400" baseline="0" dirty="0">
                          <a:latin typeface="Segoe UI Light" panose="020B0502040204020203" pitchFamily="34" charset="0"/>
                          <a:cs typeface="Segoe UI Light" panose="020B0502040204020203" pitchFamily="34" charset="0"/>
                        </a:rPr>
                        <a:t> MEAN?</a:t>
                      </a:r>
                      <a:endParaRPr lang="en-US" sz="2400" dirty="0">
                        <a:latin typeface="Segoe UI Light" panose="020B0502040204020203" pitchFamily="34" charset="0"/>
                        <a:cs typeface="Segoe UI Light" panose="020B0502040204020203" pitchFamily="34" charset="0"/>
                      </a:endParaRPr>
                    </a:p>
                  </a:txBody>
                  <a:tcPr marL="93247" marR="93247" marT="46623" marB="46623" anchor="ctr"/>
                </a:tc>
                <a:tc>
                  <a:txBody>
                    <a:bodyPr/>
                    <a:lstStyle/>
                    <a:p>
                      <a:r>
                        <a:rPr lang="en-US" sz="2400" dirty="0">
                          <a:latin typeface="Segoe UI Light" panose="020B0502040204020203" pitchFamily="34" charset="0"/>
                          <a:cs typeface="Segoe UI Light" panose="020B0502040204020203" pitchFamily="34" charset="0"/>
                        </a:rPr>
                        <a:t>Integrating</a:t>
                      </a:r>
                      <a:r>
                        <a:rPr lang="en-US" sz="2400" baseline="0" dirty="0">
                          <a:latin typeface="Segoe UI Light" panose="020B0502040204020203" pitchFamily="34" charset="0"/>
                          <a:cs typeface="Segoe UI Light" panose="020B0502040204020203" pitchFamily="34" charset="0"/>
                        </a:rPr>
                        <a:t> MongoDB</a:t>
                      </a:r>
                      <a:endParaRPr lang="en-US" sz="2400" dirty="0">
                        <a:latin typeface="Segoe UI Light" panose="020B0502040204020203" pitchFamily="34" charset="0"/>
                        <a:cs typeface="Segoe UI Light" panose="020B0502040204020203" pitchFamily="34" charset="0"/>
                      </a:endParaRPr>
                    </a:p>
                  </a:txBody>
                  <a:tcPr marL="93247" marR="93247" marT="46623" marB="46623" anchor="ctr"/>
                </a:tc>
                <a:extLst>
                  <a:ext uri="{0D108BD9-81ED-4DB2-BD59-A6C34878D82A}">
                    <a16:rowId xmlns:a16="http://schemas.microsoft.com/office/drawing/2014/main" val="3842815335"/>
                  </a:ext>
                </a:extLst>
              </a:tr>
              <a:tr h="1217629">
                <a:tc>
                  <a:txBody>
                    <a:bodyPr/>
                    <a:lstStyle/>
                    <a:p>
                      <a:r>
                        <a:rPr lang="en-US" sz="2400" dirty="0">
                          <a:latin typeface="Segoe UI Light" panose="020B0502040204020203" pitchFamily="34" charset="0"/>
                          <a:cs typeface="Segoe UI Light" panose="020B0502040204020203" pitchFamily="34" charset="0"/>
                        </a:rPr>
                        <a:t>Intro to Angular.js</a:t>
                      </a:r>
                    </a:p>
                  </a:txBody>
                  <a:tcPr marL="93247" marR="93247" marT="46623" marB="46623" anchor="ctr"/>
                </a:tc>
                <a:tc>
                  <a:txBody>
                    <a:bodyPr/>
                    <a:lstStyle/>
                    <a:p>
                      <a:r>
                        <a:rPr lang="en-US" sz="2400" dirty="0">
                          <a:latin typeface="Segoe UI Light" panose="020B0502040204020203" pitchFamily="34" charset="0"/>
                          <a:cs typeface="Segoe UI Light" panose="020B0502040204020203" pitchFamily="34" charset="0"/>
                        </a:rPr>
                        <a:t>Tying things together - Demo</a:t>
                      </a:r>
                    </a:p>
                  </a:txBody>
                  <a:tcPr marL="93247" marR="93247" marT="46623" marB="46623" anchor="ctr"/>
                </a:tc>
                <a:extLst>
                  <a:ext uri="{0D108BD9-81ED-4DB2-BD59-A6C34878D82A}">
                    <a16:rowId xmlns:a16="http://schemas.microsoft.com/office/drawing/2014/main" val="321066646"/>
                  </a:ext>
                </a:extLst>
              </a:tr>
              <a:tr h="1217629">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Node and Express</a:t>
                      </a:r>
                    </a:p>
                  </a:txBody>
                  <a:tcPr marL="93247" marR="93247" marT="46623" marB="46623" anchor="ctr"/>
                </a:tc>
                <a:tc>
                  <a:txBody>
                    <a:bodyPr/>
                    <a:lstStyle/>
                    <a:p>
                      <a:r>
                        <a:rPr lang="en-US" sz="2400" dirty="0">
                          <a:latin typeface="Segoe UI Light" panose="020B0502040204020203" pitchFamily="34" charset="0"/>
                          <a:cs typeface="Segoe UI Light" panose="020B0502040204020203" pitchFamily="34" charset="0"/>
                        </a:rPr>
                        <a:t>Deployment</a:t>
                      </a:r>
                      <a:r>
                        <a:rPr lang="en-US" sz="2400" baseline="0" dirty="0">
                          <a:latin typeface="Segoe UI Light" panose="020B0502040204020203" pitchFamily="34" charset="0"/>
                          <a:cs typeface="Segoe UI Light" panose="020B0502040204020203" pitchFamily="34" charset="0"/>
                        </a:rPr>
                        <a:t> &amp; Conclusion</a:t>
                      </a:r>
                      <a:r>
                        <a:rPr lang="en-US" sz="2400" dirty="0">
                          <a:latin typeface="Segoe UI Light" panose="020B0502040204020203" pitchFamily="34" charset="0"/>
                          <a:cs typeface="Segoe UI Light" panose="020B0502040204020203" pitchFamily="34" charset="0"/>
                        </a:rPr>
                        <a:t>  </a:t>
                      </a:r>
                    </a:p>
                  </a:txBody>
                  <a:tcPr marL="93247" marR="93247" marT="46623" marB="46623" anchor="ctr"/>
                </a:tc>
                <a:extLst>
                  <a:ext uri="{0D108BD9-81ED-4DB2-BD59-A6C34878D82A}">
                    <a16:rowId xmlns:a16="http://schemas.microsoft.com/office/drawing/2014/main" val="3812060533"/>
                  </a:ext>
                </a:extLst>
              </a:tr>
            </a:tbl>
          </a:graphicData>
        </a:graphic>
      </p:graphicFrame>
    </p:spTree>
    <p:extLst>
      <p:ext uri="{BB962C8B-B14F-4D97-AF65-F5344CB8AC3E}">
        <p14:creationId xmlns:p14="http://schemas.microsoft.com/office/powerpoint/2010/main" val="26259078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the MEAN stack?</a:t>
            </a:r>
          </a:p>
        </p:txBody>
      </p:sp>
      <p:sp>
        <p:nvSpPr>
          <p:cNvPr id="3" name="Content Placeholder 2"/>
          <p:cNvSpPr>
            <a:spLocks noGrp="1"/>
          </p:cNvSpPr>
          <p:nvPr>
            <p:ph sz="quarter" idx="10"/>
          </p:nvPr>
        </p:nvSpPr>
        <p:spPr/>
        <p:txBody>
          <a:bodyPr/>
          <a:lstStyle/>
          <a:p>
            <a:r>
              <a:rPr lang="en-US" dirty="0">
                <a:latin typeface="Segoe UI Light"/>
                <a:cs typeface="Segoe UI Light"/>
              </a:rPr>
              <a:t>One language to rule them all</a:t>
            </a:r>
          </a:p>
          <a:p>
            <a:r>
              <a:rPr lang="en-US" dirty="0">
                <a:latin typeface="Segoe UI Light"/>
                <a:cs typeface="Segoe UI Light"/>
              </a:rPr>
              <a:t>ALL open source</a:t>
            </a:r>
          </a:p>
          <a:p>
            <a:r>
              <a:rPr lang="en-US" dirty="0">
                <a:latin typeface="Segoe UI Light"/>
                <a:cs typeface="Segoe UI Light"/>
              </a:rPr>
              <a:t>Huge module library</a:t>
            </a:r>
          </a:p>
          <a:p>
            <a:r>
              <a:rPr lang="en-US" dirty="0"/>
              <a:t>Get started quickly</a:t>
            </a:r>
          </a:p>
        </p:txBody>
      </p:sp>
    </p:spTree>
    <p:extLst>
      <p:ext uri="{BB962C8B-B14F-4D97-AF65-F5344CB8AC3E}">
        <p14:creationId xmlns:p14="http://schemas.microsoft.com/office/powerpoint/2010/main" val="2746136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endParaRPr lang="en-US" dirty="0"/>
          </a:p>
        </p:txBody>
      </p:sp>
      <p:sp>
        <p:nvSpPr>
          <p:cNvPr id="3" name="Content Placeholder 2"/>
          <p:cNvSpPr>
            <a:spLocks noGrp="1"/>
          </p:cNvSpPr>
          <p:nvPr>
            <p:ph sz="quarter" idx="10"/>
          </p:nvPr>
        </p:nvSpPr>
        <p:spPr/>
        <p:txBody>
          <a:bodyPr/>
          <a:lstStyle/>
          <a:p>
            <a:pPr marL="0" indent="0">
              <a:buNone/>
            </a:pPr>
            <a:r>
              <a:rPr lang="en-US" dirty="0"/>
              <a:t>Our app’s entire front end</a:t>
            </a:r>
          </a:p>
          <a:p>
            <a:endParaRPr lang="en-US" dirty="0"/>
          </a:p>
          <a:p>
            <a:r>
              <a:rPr lang="en-US" dirty="0"/>
              <a:t>Open source, maintained by Google</a:t>
            </a:r>
          </a:p>
          <a:p>
            <a:r>
              <a:rPr lang="en-US" dirty="0"/>
              <a:t>Client side MVC (MVVM) framework</a:t>
            </a:r>
          </a:p>
          <a:p>
            <a:r>
              <a:rPr lang="en-US" dirty="0"/>
              <a:t>Excellent data bindings</a:t>
            </a:r>
          </a:p>
          <a:p>
            <a:r>
              <a:rPr lang="en-US" dirty="0"/>
              <a:t>Easy to test</a:t>
            </a:r>
          </a:p>
          <a:p>
            <a:endParaRPr lang="en-US" dirty="0"/>
          </a:p>
        </p:txBody>
      </p:sp>
      <p:pic>
        <p:nvPicPr>
          <p:cNvPr id="5" name="Picture 4"/>
          <p:cNvPicPr>
            <a:picLocks noChangeAspect="1"/>
          </p:cNvPicPr>
          <p:nvPr/>
        </p:nvPicPr>
        <p:blipFill>
          <a:blip r:embed="rId3"/>
          <a:stretch>
            <a:fillRect/>
          </a:stretch>
        </p:blipFill>
        <p:spPr>
          <a:xfrm>
            <a:off x="4968894" y="4707108"/>
            <a:ext cx="6536319" cy="1699443"/>
          </a:xfrm>
          <a:prstGeom prst="rect">
            <a:avLst/>
          </a:prstGeom>
        </p:spPr>
      </p:pic>
    </p:spTree>
    <p:extLst>
      <p:ext uri="{BB962C8B-B14F-4D97-AF65-F5344CB8AC3E}">
        <p14:creationId xmlns:p14="http://schemas.microsoft.com/office/powerpoint/2010/main" val="401643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Angular?</a:t>
            </a:r>
          </a:p>
        </p:txBody>
      </p:sp>
      <p:sp>
        <p:nvSpPr>
          <p:cNvPr id="3" name="Content Placeholder 2"/>
          <p:cNvSpPr>
            <a:spLocks noGrp="1"/>
          </p:cNvSpPr>
          <p:nvPr>
            <p:ph sz="quarter" idx="10"/>
          </p:nvPr>
        </p:nvSpPr>
        <p:spPr/>
        <p:txBody>
          <a:bodyPr/>
          <a:lstStyle/>
          <a:p>
            <a:pPr marL="0" indent="0">
              <a:buNone/>
            </a:pPr>
            <a:r>
              <a:rPr lang="en-US" dirty="0">
                <a:hlinkClick r:id="rId3"/>
              </a:rPr>
              <a:t>https://docs.angularjs.org/misc/downloading</a:t>
            </a:r>
            <a:endParaRPr lang="en-US" dirty="0"/>
          </a:p>
          <a:p>
            <a:pPr marL="0" indent="0">
              <a:buNone/>
            </a:pPr>
            <a:endParaRPr lang="en-US" dirty="0"/>
          </a:p>
          <a:p>
            <a:r>
              <a:rPr lang="en-US" dirty="0"/>
              <a:t>Extremely lightweight – download/include only what you need</a:t>
            </a:r>
          </a:p>
          <a:p>
            <a:pPr lvl="1"/>
            <a:r>
              <a:rPr lang="en-US" b="1" dirty="0" err="1"/>
              <a:t>angular.js</a:t>
            </a:r>
            <a:endParaRPr lang="en-US" b="1" dirty="0"/>
          </a:p>
          <a:p>
            <a:pPr lvl="1"/>
            <a:r>
              <a:rPr lang="en-US" dirty="0"/>
              <a:t>angular-</a:t>
            </a:r>
            <a:r>
              <a:rPr lang="en-US" dirty="0" err="1"/>
              <a:t>route.js</a:t>
            </a:r>
            <a:endParaRPr lang="en-US" dirty="0"/>
          </a:p>
          <a:p>
            <a:pPr lvl="1"/>
            <a:r>
              <a:rPr lang="en-US" dirty="0"/>
              <a:t>angular-</a:t>
            </a:r>
            <a:r>
              <a:rPr lang="en-US" dirty="0" err="1"/>
              <a:t>resource.js</a:t>
            </a:r>
            <a:endParaRPr lang="en-US" dirty="0"/>
          </a:p>
        </p:txBody>
      </p:sp>
    </p:spTree>
    <p:extLst>
      <p:ext uri="{BB962C8B-B14F-4D97-AF65-F5344CB8AC3E}">
        <p14:creationId xmlns:p14="http://schemas.microsoft.com/office/powerpoint/2010/main" val="2933204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Integration Scenarios in the Cloud</a:t>
            </a:r>
          </a:p>
        </p:txBody>
      </p:sp>
      <p:sp>
        <p:nvSpPr>
          <p:cNvPr id="3" name="Text Placeholder 2"/>
          <p:cNvSpPr>
            <a:spLocks noGrp="1"/>
          </p:cNvSpPr>
          <p:nvPr>
            <p:ph type="body" sz="quarter" idx="10"/>
          </p:nvPr>
        </p:nvSpPr>
        <p:spPr>
          <a:xfrm>
            <a:off x="303743" y="1516062"/>
            <a:ext cx="11889564" cy="4912114"/>
          </a:xfrm>
        </p:spPr>
        <p:txBody>
          <a:bodyPr/>
          <a:lstStyle/>
          <a:p>
            <a:pPr lvl="1">
              <a:lnSpc>
                <a:spcPct val="150000"/>
              </a:lnSpc>
            </a:pPr>
            <a:r>
              <a:rPr lang="en-US" sz="2400" dirty="0"/>
              <a:t>Connecting disparate systems that are in different environments</a:t>
            </a:r>
          </a:p>
          <a:p>
            <a:pPr lvl="1">
              <a:lnSpc>
                <a:spcPct val="150000"/>
              </a:lnSpc>
            </a:pPr>
            <a:r>
              <a:rPr lang="en-US" sz="2400" dirty="0"/>
              <a:t>Connecting on-premises systems with cloud systems</a:t>
            </a:r>
          </a:p>
          <a:p>
            <a:pPr lvl="1">
              <a:lnSpc>
                <a:spcPct val="150000"/>
              </a:lnSpc>
            </a:pPr>
            <a:r>
              <a:rPr lang="en-US" sz="2400" dirty="0"/>
              <a:t>Certain systems cannot be moved to the cloud for various reasons</a:t>
            </a:r>
          </a:p>
          <a:p>
            <a:pPr lvl="1">
              <a:lnSpc>
                <a:spcPct val="150000"/>
              </a:lnSpc>
            </a:pPr>
            <a:r>
              <a:rPr lang="en-US" sz="2400" dirty="0"/>
              <a:t>	- Compliance</a:t>
            </a:r>
          </a:p>
          <a:p>
            <a:pPr lvl="1">
              <a:lnSpc>
                <a:spcPct val="150000"/>
              </a:lnSpc>
            </a:pPr>
            <a:r>
              <a:rPr lang="en-US" sz="2400" dirty="0"/>
              <a:t>	- Cost</a:t>
            </a:r>
          </a:p>
          <a:p>
            <a:pPr lvl="1">
              <a:lnSpc>
                <a:spcPct val="150000"/>
              </a:lnSpc>
            </a:pPr>
            <a:r>
              <a:rPr lang="en-US" sz="2400" dirty="0"/>
              <a:t>	- Control</a:t>
            </a:r>
          </a:p>
          <a:p>
            <a:pPr lvl="1">
              <a:lnSpc>
                <a:spcPct val="150000"/>
              </a:lnSpc>
            </a:pPr>
            <a:r>
              <a:rPr lang="en-US" sz="2400" dirty="0"/>
              <a:t>	- Existing infrastructure</a:t>
            </a:r>
          </a:p>
          <a:p>
            <a:pPr lvl="1"/>
            <a:r>
              <a:rPr lang="en-US" sz="2400" dirty="0"/>
              <a:t>	</a:t>
            </a:r>
          </a:p>
        </p:txBody>
      </p:sp>
    </p:spTree>
    <p:extLst>
      <p:ext uri="{BB962C8B-B14F-4D97-AF65-F5344CB8AC3E}">
        <p14:creationId xmlns:p14="http://schemas.microsoft.com/office/powerpoint/2010/main" val="254341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Node.js</a:t>
            </a:r>
            <a:endParaRPr lang="en-US" dirty="0"/>
          </a:p>
        </p:txBody>
      </p:sp>
      <p:sp>
        <p:nvSpPr>
          <p:cNvPr id="3" name="Content Placeholder 2"/>
          <p:cNvSpPr>
            <a:spLocks noGrp="1"/>
          </p:cNvSpPr>
          <p:nvPr>
            <p:ph sz="quarter" idx="10"/>
          </p:nvPr>
        </p:nvSpPr>
        <p:spPr>
          <a:xfrm>
            <a:off x="387847" y="1153979"/>
            <a:ext cx="11754688" cy="5657589"/>
          </a:xfrm>
        </p:spPr>
        <p:txBody>
          <a:bodyPr/>
          <a:lstStyle/>
          <a:p>
            <a:pPr marL="0" indent="0">
              <a:buNone/>
            </a:pPr>
            <a:r>
              <a:rPr lang="en-US" dirty="0"/>
              <a:t>Lightweight web server</a:t>
            </a:r>
          </a:p>
          <a:p>
            <a:pPr marL="0" indent="0">
              <a:buNone/>
            </a:pPr>
            <a:endParaRPr lang="en-US" dirty="0"/>
          </a:p>
          <a:p>
            <a:r>
              <a:rPr lang="en-US" dirty="0"/>
              <a:t>Built on Google Chrome’s V8 </a:t>
            </a:r>
            <a:r>
              <a:rPr lang="en-US" dirty="0" err="1"/>
              <a:t>Javascript</a:t>
            </a:r>
            <a:r>
              <a:rPr lang="en-US" dirty="0"/>
              <a:t> Engine</a:t>
            </a:r>
          </a:p>
          <a:p>
            <a:r>
              <a:rPr lang="en-US" dirty="0"/>
              <a:t>Extremely lightweight and efficient</a:t>
            </a:r>
            <a:endParaRPr lang="en-US" sz="2040" dirty="0"/>
          </a:p>
          <a:p>
            <a:pPr marL="0" indent="0">
              <a:buNone/>
            </a:pPr>
            <a:r>
              <a:rPr lang="en-US" sz="2040" dirty="0" err="1"/>
              <a:t>var</a:t>
            </a:r>
            <a:r>
              <a:rPr lang="en-US" sz="2040" dirty="0"/>
              <a:t> http = require('http'); </a:t>
            </a:r>
          </a:p>
          <a:p>
            <a:pPr marL="0" indent="0">
              <a:buNone/>
            </a:pPr>
            <a:r>
              <a:rPr lang="en-US" sz="2040" dirty="0" err="1"/>
              <a:t>http.createServer</a:t>
            </a:r>
            <a:r>
              <a:rPr lang="en-US" sz="2040" dirty="0"/>
              <a:t>(function (</a:t>
            </a:r>
            <a:r>
              <a:rPr lang="en-US" sz="2040" dirty="0" err="1"/>
              <a:t>req</a:t>
            </a:r>
            <a:r>
              <a:rPr lang="en-US" sz="2040" dirty="0"/>
              <a:t>, res) {</a:t>
            </a:r>
          </a:p>
          <a:p>
            <a:pPr marL="0" indent="0">
              <a:buNone/>
            </a:pPr>
            <a:r>
              <a:rPr lang="en-US" sz="2040" dirty="0"/>
              <a:t>	</a:t>
            </a:r>
            <a:r>
              <a:rPr lang="en-US" sz="2040" dirty="0" err="1"/>
              <a:t>res.writeHead</a:t>
            </a:r>
            <a:r>
              <a:rPr lang="en-US" sz="2040" dirty="0"/>
              <a:t>(200, {'Content-Type': 'text/plain'}); </a:t>
            </a:r>
          </a:p>
          <a:p>
            <a:pPr marL="0" indent="0">
              <a:buNone/>
            </a:pPr>
            <a:r>
              <a:rPr lang="en-US" sz="2040" dirty="0"/>
              <a:t>	</a:t>
            </a:r>
            <a:r>
              <a:rPr lang="en-US" sz="2040" dirty="0" err="1"/>
              <a:t>res.end</a:t>
            </a:r>
            <a:r>
              <a:rPr lang="en-US" sz="2040" dirty="0"/>
              <a:t>('Hello World\n'); </a:t>
            </a:r>
          </a:p>
          <a:p>
            <a:pPr marL="0" indent="0">
              <a:buNone/>
            </a:pPr>
            <a:r>
              <a:rPr lang="en-US" sz="2040" dirty="0"/>
              <a:t>}).listen(1337, '127.0.0.1'); </a:t>
            </a:r>
          </a:p>
          <a:p>
            <a:pPr marL="0" indent="0">
              <a:buNone/>
            </a:pPr>
            <a:r>
              <a:rPr lang="en-US" sz="2040" dirty="0" err="1"/>
              <a:t>console.log</a:t>
            </a:r>
            <a:r>
              <a:rPr lang="en-US" sz="2040" dirty="0"/>
              <a:t>('Server running at http://127.0.0.1:1337/');</a:t>
            </a:r>
          </a:p>
          <a:p>
            <a:endParaRPr lang="en-US" sz="204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950384" y="4674791"/>
            <a:ext cx="4118998" cy="2059499"/>
          </a:xfrm>
          <a:prstGeom prst="rect">
            <a:avLst/>
          </a:prstGeom>
        </p:spPr>
      </p:pic>
    </p:spTree>
    <p:extLst>
      <p:ext uri="{BB962C8B-B14F-4D97-AF65-F5344CB8AC3E}">
        <p14:creationId xmlns:p14="http://schemas.microsoft.com/office/powerpoint/2010/main" val="376816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install </a:t>
            </a:r>
            <a:r>
              <a:rPr lang="en-US" dirty="0" err="1"/>
              <a:t>Node.js</a:t>
            </a:r>
            <a:endParaRPr lang="en-US" dirty="0"/>
          </a:p>
        </p:txBody>
      </p:sp>
      <p:sp>
        <p:nvSpPr>
          <p:cNvPr id="3" name="Content Placeholder 2"/>
          <p:cNvSpPr>
            <a:spLocks noGrp="1"/>
          </p:cNvSpPr>
          <p:nvPr>
            <p:ph sz="quarter" idx="10"/>
          </p:nvPr>
        </p:nvSpPr>
        <p:spPr/>
        <p:txBody>
          <a:bodyPr/>
          <a:lstStyle/>
          <a:p>
            <a:r>
              <a:rPr lang="en-US" dirty="0">
                <a:hlinkClick r:id="rId2"/>
              </a:rPr>
              <a:t>http://nodejs.org/download/</a:t>
            </a:r>
            <a:endParaRPr lang="en-US" dirty="0"/>
          </a:p>
          <a:p>
            <a:endParaRPr lang="en-US" dirty="0"/>
          </a:p>
          <a:p>
            <a:r>
              <a:rPr lang="en-US" dirty="0"/>
              <a:t>Prebuilt installers for Windows, OSX</a:t>
            </a:r>
          </a:p>
          <a:p>
            <a:r>
              <a:rPr lang="en-US" dirty="0"/>
              <a:t>Option to build form source</a:t>
            </a:r>
          </a:p>
        </p:txBody>
      </p:sp>
    </p:spTree>
    <p:extLst>
      <p:ext uri="{BB962C8B-B14F-4D97-AF65-F5344CB8AC3E}">
        <p14:creationId xmlns:p14="http://schemas.microsoft.com/office/powerpoint/2010/main" val="1051826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a:t>
            </a:r>
          </a:p>
        </p:txBody>
      </p:sp>
      <p:sp>
        <p:nvSpPr>
          <p:cNvPr id="3" name="Content Placeholder 2"/>
          <p:cNvSpPr>
            <a:spLocks noGrp="1"/>
          </p:cNvSpPr>
          <p:nvPr>
            <p:ph sz="quarter" idx="10"/>
          </p:nvPr>
        </p:nvSpPr>
        <p:spPr/>
        <p:txBody>
          <a:bodyPr/>
          <a:lstStyle/>
          <a:p>
            <a:pPr marL="0" indent="0">
              <a:buNone/>
            </a:pPr>
            <a:r>
              <a:rPr lang="en-US" dirty="0"/>
              <a:t>Creates our routes and our API</a:t>
            </a:r>
          </a:p>
          <a:p>
            <a:pPr marL="0" indent="0">
              <a:buNone/>
            </a:pPr>
            <a:endParaRPr lang="en-US" dirty="0"/>
          </a:p>
          <a:p>
            <a:r>
              <a:rPr lang="en-US" dirty="0"/>
              <a:t>“minimal and flexible </a:t>
            </a:r>
            <a:r>
              <a:rPr lang="en-US" dirty="0" err="1"/>
              <a:t>node.js</a:t>
            </a:r>
            <a:r>
              <a:rPr lang="en-US" dirty="0"/>
              <a:t> web application framework”</a:t>
            </a:r>
          </a:p>
          <a:p>
            <a:r>
              <a:rPr lang="en-US" dirty="0"/>
              <a:t>Abstracts away a lot of low level logic </a:t>
            </a:r>
            <a:br>
              <a:rPr lang="en-US" dirty="0"/>
            </a:br>
            <a:r>
              <a:rPr lang="en-US" dirty="0"/>
              <a:t>(e.g. for HTTP requests)</a:t>
            </a:r>
          </a:p>
          <a:p>
            <a:r>
              <a:rPr lang="en-US" dirty="0"/>
              <a:t>Helps organize your Node app into an MVC structure</a:t>
            </a:r>
          </a:p>
        </p:txBody>
      </p:sp>
      <p:pic>
        <p:nvPicPr>
          <p:cNvPr id="4" name="Picture 3"/>
          <p:cNvPicPr>
            <a:picLocks noChangeAspect="1"/>
          </p:cNvPicPr>
          <p:nvPr/>
        </p:nvPicPr>
        <p:blipFill>
          <a:blip r:embed="rId3"/>
          <a:stretch>
            <a:fillRect/>
          </a:stretch>
        </p:blipFill>
        <p:spPr>
          <a:xfrm>
            <a:off x="6412529" y="5168176"/>
            <a:ext cx="6023063" cy="1826348"/>
          </a:xfrm>
          <a:prstGeom prst="rect">
            <a:avLst/>
          </a:prstGeom>
        </p:spPr>
      </p:pic>
    </p:spTree>
    <p:extLst>
      <p:ext uri="{BB962C8B-B14F-4D97-AF65-F5344CB8AC3E}">
        <p14:creationId xmlns:p14="http://schemas.microsoft.com/office/powerpoint/2010/main" val="1706359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install Express</a:t>
            </a:r>
          </a:p>
        </p:txBody>
      </p:sp>
      <p:sp>
        <p:nvSpPr>
          <p:cNvPr id="3" name="Content Placeholder 2"/>
          <p:cNvSpPr>
            <a:spLocks noGrp="1"/>
          </p:cNvSpPr>
          <p:nvPr>
            <p:ph sz="quarter" idx="10"/>
          </p:nvPr>
        </p:nvSpPr>
        <p:spPr/>
        <p:txBody>
          <a:bodyPr/>
          <a:lstStyle/>
          <a:p>
            <a:r>
              <a:rPr lang="en-US" dirty="0"/>
              <a:t>After node installation:</a:t>
            </a:r>
          </a:p>
          <a:p>
            <a:pPr lvl="1"/>
            <a:r>
              <a:rPr lang="en-US" dirty="0" err="1"/>
              <a:t>npm</a:t>
            </a:r>
            <a:r>
              <a:rPr lang="en-US" dirty="0"/>
              <a:t> install –g express</a:t>
            </a:r>
          </a:p>
        </p:txBody>
      </p:sp>
    </p:spTree>
    <p:extLst>
      <p:ext uri="{BB962C8B-B14F-4D97-AF65-F5344CB8AC3E}">
        <p14:creationId xmlns:p14="http://schemas.microsoft.com/office/powerpoint/2010/main" val="1308748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endParaRPr lang="en-US" dirty="0"/>
          </a:p>
        </p:txBody>
      </p:sp>
      <p:sp>
        <p:nvSpPr>
          <p:cNvPr id="3" name="Content Placeholder 2"/>
          <p:cNvSpPr>
            <a:spLocks noGrp="1"/>
          </p:cNvSpPr>
          <p:nvPr>
            <p:ph sz="quarter" idx="10"/>
          </p:nvPr>
        </p:nvSpPr>
        <p:spPr/>
        <p:txBody>
          <a:bodyPr/>
          <a:lstStyle/>
          <a:p>
            <a:r>
              <a:rPr lang="en-US" dirty="0"/>
              <a:t>The top NoSQL Database</a:t>
            </a:r>
          </a:p>
          <a:p>
            <a:r>
              <a:rPr lang="en-US" dirty="0"/>
              <a:t>Open Source, maintained by </a:t>
            </a:r>
            <a:r>
              <a:rPr lang="en-US" dirty="0" err="1"/>
              <a:t>MongoDB</a:t>
            </a:r>
            <a:r>
              <a:rPr lang="en-US" dirty="0"/>
              <a:t> (formerly 10gen)</a:t>
            </a:r>
          </a:p>
          <a:p>
            <a:r>
              <a:rPr lang="en-US" dirty="0"/>
              <a:t>JSON like syntax</a:t>
            </a:r>
          </a:p>
          <a:p>
            <a:r>
              <a:rPr lang="en-US" dirty="0"/>
              <a:t>Key-value stores</a:t>
            </a:r>
          </a:p>
          <a:p>
            <a:pPr marL="0" indent="0">
              <a:buNone/>
            </a:pPr>
            <a:endParaRPr lang="en-US" dirty="0"/>
          </a:p>
          <a:p>
            <a:pPr marL="0" indent="0">
              <a:buNone/>
            </a:pPr>
            <a:r>
              <a:rPr lang="en-US" dirty="0"/>
              <a:t>Where to download and install Mongo</a:t>
            </a:r>
          </a:p>
          <a:p>
            <a:pPr marL="0" indent="0">
              <a:buNone/>
            </a:pPr>
            <a:r>
              <a:rPr lang="en-US" dirty="0">
                <a:hlinkClick r:id="rId3"/>
              </a:rPr>
              <a:t>http://www.mongodb.org/downloads</a:t>
            </a: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7686617" y="4080139"/>
            <a:ext cx="4209668" cy="2914385"/>
          </a:xfrm>
          <a:prstGeom prst="rect">
            <a:avLst/>
          </a:prstGeom>
        </p:spPr>
      </p:pic>
    </p:spTree>
    <p:extLst>
      <p:ext uri="{BB962C8B-B14F-4D97-AF65-F5344CB8AC3E}">
        <p14:creationId xmlns:p14="http://schemas.microsoft.com/office/powerpoint/2010/main" val="543466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74637" y="373062"/>
            <a:ext cx="8379351" cy="1515097"/>
          </a:xfrm>
          <a:prstGeom prst="rect">
            <a:avLst/>
          </a:prstGeom>
          <a:noFill/>
          <a:ln>
            <a:noFill/>
          </a:ln>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32597" indent="-932597" algn="ctr">
              <a:lnSpc>
                <a:spcPct val="200000"/>
              </a:lnSpc>
              <a:spcBef>
                <a:spcPts val="1224"/>
              </a:spcBef>
              <a:buNone/>
            </a:pPr>
            <a:r>
              <a:rPr lang="en-US" sz="3672" dirty="0"/>
              <a:t>Different ways of configuring MongoDB</a:t>
            </a:r>
          </a:p>
        </p:txBody>
      </p:sp>
      <p:sp>
        <p:nvSpPr>
          <p:cNvPr id="3" name="Rectangle 2"/>
          <p:cNvSpPr/>
          <p:nvPr/>
        </p:nvSpPr>
        <p:spPr>
          <a:xfrm>
            <a:off x="503237" y="2887662"/>
            <a:ext cx="9144000" cy="2603918"/>
          </a:xfrm>
          <a:prstGeom prst="rect">
            <a:avLst/>
          </a:prstGeom>
        </p:spPr>
        <p:txBody>
          <a:bodyPr wrap="square">
            <a:spAutoFit/>
          </a:bodyPr>
          <a:lstStyle/>
          <a:p>
            <a:r>
              <a:rPr lang="en-GB" sz="3264" kern="0" dirty="0" err="1">
                <a:latin typeface="Segoe UI Light" panose="020B0502040204020203" pitchFamily="34" charset="0"/>
                <a:cs typeface="Segoe UI Light" panose="020B0502040204020203" pitchFamily="34" charset="0"/>
              </a:rPr>
              <a:t>Standup</a:t>
            </a:r>
            <a:r>
              <a:rPr lang="en-GB" sz="3264" kern="0" dirty="0">
                <a:latin typeface="Segoe UI Light" panose="020B0502040204020203" pitchFamily="34" charset="0"/>
                <a:cs typeface="Segoe UI Light" panose="020B0502040204020203" pitchFamily="34" charset="0"/>
              </a:rPr>
              <a:t> your own MongoDB server via VMs (IaaS)</a:t>
            </a:r>
          </a:p>
          <a:p>
            <a:endParaRPr lang="en-GB" sz="3264" kern="0" dirty="0">
              <a:latin typeface="Segoe UI Light" panose="020B0502040204020203" pitchFamily="34" charset="0"/>
              <a:cs typeface="Segoe UI Light" panose="020B0502040204020203" pitchFamily="34" charset="0"/>
            </a:endParaRPr>
          </a:p>
          <a:p>
            <a:endParaRPr lang="en-GB" sz="3264" kern="0" dirty="0">
              <a:latin typeface="Segoe UI Light" panose="020B0502040204020203" pitchFamily="34" charset="0"/>
              <a:cs typeface="Segoe UI Light" panose="020B0502040204020203" pitchFamily="34" charset="0"/>
            </a:endParaRPr>
          </a:p>
          <a:p>
            <a:r>
              <a:rPr lang="en-GB" sz="3264" kern="0" dirty="0">
                <a:latin typeface="Segoe UI Light" panose="020B0502040204020203" pitchFamily="34" charset="0"/>
                <a:cs typeface="Segoe UI Light" panose="020B0502040204020203" pitchFamily="34" charset="0"/>
              </a:rPr>
              <a:t>Use a service such </a:t>
            </a:r>
            <a:r>
              <a:rPr lang="en-GB" sz="3264" kern="0" dirty="0" err="1">
                <a:latin typeface="Segoe UI Light" panose="020B0502040204020203" pitchFamily="34" charset="0"/>
                <a:cs typeface="Segoe UI Light" panose="020B0502040204020203" pitchFamily="34" charset="0"/>
              </a:rPr>
              <a:t>MongoLab</a:t>
            </a:r>
            <a:r>
              <a:rPr lang="en-GB" sz="3264" kern="0" dirty="0">
                <a:latin typeface="Segoe UI Light" panose="020B0502040204020203" pitchFamily="34" charset="0"/>
                <a:cs typeface="Segoe UI Light" panose="020B0502040204020203" pitchFamily="34" charset="0"/>
              </a:rPr>
              <a:t> which provides fully managed MongoDB database (PaaS)</a:t>
            </a:r>
          </a:p>
        </p:txBody>
      </p:sp>
    </p:spTree>
    <p:extLst>
      <p:ext uri="{BB962C8B-B14F-4D97-AF65-F5344CB8AC3E}">
        <p14:creationId xmlns:p14="http://schemas.microsoft.com/office/powerpoint/2010/main" val="375749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t>
            </a:r>
            <a:r>
              <a:rPr lang="en-US" dirty="0" err="1"/>
              <a:t>MongoLab</a:t>
            </a:r>
            <a:r>
              <a:rPr lang="en-US" dirty="0"/>
              <a:t> Database</a:t>
            </a:r>
          </a:p>
        </p:txBody>
      </p:sp>
      <p:sp>
        <p:nvSpPr>
          <p:cNvPr id="3" name="Content Placeholder 2"/>
          <p:cNvSpPr>
            <a:spLocks noGrp="1"/>
          </p:cNvSpPr>
          <p:nvPr>
            <p:ph sz="quarter" idx="10"/>
          </p:nvPr>
        </p:nvSpPr>
        <p:spPr/>
        <p:txBody>
          <a:bodyPr/>
          <a:lstStyle/>
          <a:p>
            <a:r>
              <a:rPr lang="en-US" dirty="0"/>
              <a:t>Allows for fully managed database</a:t>
            </a:r>
          </a:p>
          <a:p>
            <a:endParaRPr lang="en-US" dirty="0"/>
          </a:p>
          <a:p>
            <a:endParaRPr lang="en-US" dirty="0"/>
          </a:p>
          <a:p>
            <a:r>
              <a:rPr lang="en-US" dirty="0"/>
              <a:t>No need to worry about updating/patching </a:t>
            </a:r>
            <a:r>
              <a:rPr lang="en-US" dirty="0" err="1"/>
              <a:t>MongoDb</a:t>
            </a:r>
            <a:endParaRPr lang="en-US" dirty="0"/>
          </a:p>
          <a:p>
            <a:endParaRPr lang="en-US" dirty="0"/>
          </a:p>
          <a:p>
            <a:endParaRPr lang="en-US" dirty="0"/>
          </a:p>
          <a:p>
            <a:r>
              <a:rPr lang="en-US" dirty="0"/>
              <a:t>Scaling and backups handled for you</a:t>
            </a:r>
          </a:p>
        </p:txBody>
      </p:sp>
    </p:spTree>
    <p:extLst>
      <p:ext uri="{BB962C8B-B14F-4D97-AF65-F5344CB8AC3E}">
        <p14:creationId xmlns:p14="http://schemas.microsoft.com/office/powerpoint/2010/main" val="3913188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Your MEAN App</a:t>
            </a:r>
          </a:p>
        </p:txBody>
      </p:sp>
      <p:sp>
        <p:nvSpPr>
          <p:cNvPr id="3" name="Content Placeholder 2"/>
          <p:cNvSpPr>
            <a:spLocks noGrp="1"/>
          </p:cNvSpPr>
          <p:nvPr>
            <p:ph sz="quarter" idx="10"/>
          </p:nvPr>
        </p:nvSpPr>
        <p:spPr/>
        <p:txBody>
          <a:bodyPr/>
          <a:lstStyle/>
          <a:p>
            <a:r>
              <a:rPr lang="en-US" dirty="0"/>
              <a:t>Creating an Azure Website</a:t>
            </a:r>
          </a:p>
          <a:p>
            <a:endParaRPr lang="en-US" dirty="0"/>
          </a:p>
          <a:p>
            <a:endParaRPr lang="en-US" dirty="0"/>
          </a:p>
          <a:p>
            <a:r>
              <a:rPr lang="en-US" dirty="0"/>
              <a:t>Using </a:t>
            </a:r>
            <a:r>
              <a:rPr lang="en-US" dirty="0" err="1"/>
              <a:t>git</a:t>
            </a:r>
            <a:r>
              <a:rPr lang="en-US" dirty="0"/>
              <a:t> deploy for Continuous Delivery</a:t>
            </a:r>
          </a:p>
          <a:p>
            <a:endParaRPr lang="en-US" dirty="0"/>
          </a:p>
          <a:p>
            <a:endParaRPr lang="en-US" dirty="0"/>
          </a:p>
          <a:p>
            <a:r>
              <a:rPr lang="en-US"/>
              <a:t>Configuring environment variables </a:t>
            </a:r>
            <a:r>
              <a:rPr lang="en-US" dirty="0"/>
              <a:t>for your app</a:t>
            </a:r>
          </a:p>
        </p:txBody>
      </p:sp>
    </p:spTree>
    <p:extLst>
      <p:ext uri="{BB962C8B-B14F-4D97-AF65-F5344CB8AC3E}">
        <p14:creationId xmlns:p14="http://schemas.microsoft.com/office/powerpoint/2010/main" val="3813355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Great MEAN Tools</a:t>
            </a:r>
          </a:p>
        </p:txBody>
      </p:sp>
      <p:sp>
        <p:nvSpPr>
          <p:cNvPr id="3" name="Content Placeholder 2"/>
          <p:cNvSpPr>
            <a:spLocks noGrp="1"/>
          </p:cNvSpPr>
          <p:nvPr>
            <p:ph sz="quarter" idx="10"/>
          </p:nvPr>
        </p:nvSpPr>
        <p:spPr>
          <a:xfrm>
            <a:off x="275914" y="1175981"/>
            <a:ext cx="11754688" cy="5395706"/>
          </a:xfrm>
        </p:spPr>
        <p:txBody>
          <a:bodyPr/>
          <a:lstStyle/>
          <a:p>
            <a:pPr marL="0" indent="0">
              <a:buNone/>
            </a:pPr>
            <a:endParaRPr lang="en-US" dirty="0"/>
          </a:p>
          <a:p>
            <a:r>
              <a:rPr lang="en-US" dirty="0"/>
              <a:t>Yeoman Generator</a:t>
            </a:r>
          </a:p>
          <a:p>
            <a:pPr marL="0" indent="0">
              <a:buNone/>
            </a:pPr>
            <a:endParaRPr lang="en-US" dirty="0"/>
          </a:p>
          <a:p>
            <a:r>
              <a:rPr lang="en-US" dirty="0"/>
              <a:t>Grunt</a:t>
            </a:r>
          </a:p>
          <a:p>
            <a:endParaRPr lang="en-US" dirty="0"/>
          </a:p>
          <a:p>
            <a:r>
              <a:rPr lang="en-US" dirty="0"/>
              <a:t>Bootstrap</a:t>
            </a:r>
          </a:p>
          <a:p>
            <a:endParaRPr lang="en-US" dirty="0"/>
          </a:p>
          <a:p>
            <a:r>
              <a:rPr lang="en-US" dirty="0"/>
              <a:t>Mocha &amp; </a:t>
            </a:r>
            <a:r>
              <a:rPr lang="en-US" dirty="0" err="1"/>
              <a:t>Protractor.js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01561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071062"/>
          </a:xfrm>
        </p:spPr>
        <p:txBody>
          <a:bodyPr/>
          <a:lstStyle/>
          <a:p>
            <a:r>
              <a:rPr lang="en-US" dirty="0"/>
              <a:t>Azure Functions</a:t>
            </a:r>
          </a:p>
        </p:txBody>
      </p:sp>
    </p:spTree>
    <p:extLst>
      <p:ext uri="{BB962C8B-B14F-4D97-AF65-F5344CB8AC3E}">
        <p14:creationId xmlns:p14="http://schemas.microsoft.com/office/powerpoint/2010/main" val="1500304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87" y="-11266"/>
            <a:ext cx="12160112" cy="913785"/>
          </a:xfrm>
        </p:spPr>
        <p:txBody>
          <a:bodyPr/>
          <a:lstStyle/>
          <a:p>
            <a:r>
              <a:rPr lang="en-US" dirty="0">
                <a:solidFill>
                  <a:srgbClr val="0079D6"/>
                </a:solidFill>
              </a:rPr>
              <a:t>Service Bus - Introduction</a:t>
            </a:r>
            <a:endParaRPr lang="en-US" sz="4399" dirty="0">
              <a:solidFill>
                <a:srgbClr val="0079D6"/>
              </a:solidFill>
            </a:endParaRPr>
          </a:p>
        </p:txBody>
      </p:sp>
      <p:sp>
        <p:nvSpPr>
          <p:cNvPr id="17" name="Rectangle 16"/>
          <p:cNvSpPr/>
          <p:nvPr/>
        </p:nvSpPr>
        <p:spPr>
          <a:xfrm>
            <a:off x="122147" y="1319409"/>
            <a:ext cx="4267290" cy="2755148"/>
          </a:xfrm>
          <a:prstGeom prst="rect">
            <a:avLst/>
          </a:prstGeom>
        </p:spPr>
        <p:txBody>
          <a:bodyPr wrap="square" lIns="93192" tIns="46594" rIns="93192" bIns="46594">
            <a:spAutoFit/>
          </a:bodyPr>
          <a:lstStyle/>
          <a:p>
            <a:pPr marL="291436" indent="-291436">
              <a:lnSpc>
                <a:spcPct val="90000"/>
              </a:lnSpc>
              <a:spcBef>
                <a:spcPts val="1224"/>
              </a:spcBef>
              <a:spcAft>
                <a:spcPts val="918"/>
              </a:spcAft>
              <a:buFont typeface="Arial" panose="020B0604020202020204" pitchFamily="34" charset="0"/>
              <a:buChar char="•"/>
            </a:pPr>
            <a:r>
              <a:rPr lang="en-IN" sz="2400" b="1" u="sng" dirty="0">
                <a:solidFill>
                  <a:srgbClr val="0079D6"/>
                </a:solidFill>
                <a:latin typeface="+mj-lt"/>
              </a:rPr>
              <a:t>Relayed Communication</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One Way</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Request Response</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Peer to Peer</a:t>
            </a:r>
          </a:p>
          <a:p>
            <a:pPr marL="291436" indent="-291436">
              <a:lnSpc>
                <a:spcPct val="90000"/>
              </a:lnSpc>
              <a:spcBef>
                <a:spcPts val="1224"/>
              </a:spcBef>
              <a:spcAft>
                <a:spcPts val="918"/>
              </a:spcAft>
              <a:buFont typeface="Arial" panose="020B0604020202020204" pitchFamily="34" charset="0"/>
              <a:buChar char="•"/>
            </a:pPr>
            <a:endParaRPr lang="en-US" sz="1836" dirty="0"/>
          </a:p>
        </p:txBody>
      </p:sp>
      <p:sp>
        <p:nvSpPr>
          <p:cNvPr id="3" name="Rectangle 2"/>
          <p:cNvSpPr/>
          <p:nvPr/>
        </p:nvSpPr>
        <p:spPr bwMode="auto">
          <a:xfrm>
            <a:off x="6433454" y="4029323"/>
            <a:ext cx="1685859" cy="63369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IN" sz="2448" dirty="0">
                <a:gradFill>
                  <a:gsLst>
                    <a:gs pos="0">
                      <a:srgbClr val="FFFFFF"/>
                    </a:gs>
                    <a:gs pos="100000">
                      <a:srgbClr val="FFFFFF"/>
                    </a:gs>
                  </a:gsLst>
                  <a:lin ang="5400000" scaled="0"/>
                </a:gradFill>
                <a:ea typeface="Segoe UI" pitchFamily="34" charset="0"/>
                <a:cs typeface="Segoe UI" pitchFamily="34" charset="0"/>
              </a:rPr>
              <a:t>Entity 1</a:t>
            </a:r>
          </a:p>
        </p:txBody>
      </p:sp>
      <p:sp>
        <p:nvSpPr>
          <p:cNvPr id="13" name="Rectangle 12"/>
          <p:cNvSpPr/>
          <p:nvPr/>
        </p:nvSpPr>
        <p:spPr bwMode="auto">
          <a:xfrm>
            <a:off x="10666040" y="4029323"/>
            <a:ext cx="1685859" cy="63369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IN" sz="2448" dirty="0">
                <a:gradFill>
                  <a:gsLst>
                    <a:gs pos="0">
                      <a:srgbClr val="FFFFFF"/>
                    </a:gs>
                    <a:gs pos="100000">
                      <a:srgbClr val="FFFFFF"/>
                    </a:gs>
                  </a:gsLst>
                  <a:lin ang="5400000" scaled="0"/>
                </a:gradFill>
                <a:ea typeface="Segoe UI" pitchFamily="34" charset="0"/>
                <a:cs typeface="Segoe UI" pitchFamily="34" charset="0"/>
              </a:rPr>
              <a:t>Entity 2</a:t>
            </a:r>
          </a:p>
        </p:txBody>
      </p:sp>
      <p:sp>
        <p:nvSpPr>
          <p:cNvPr id="15" name="TextBox 14"/>
          <p:cNvSpPr txBox="1"/>
          <p:nvPr/>
        </p:nvSpPr>
        <p:spPr>
          <a:xfrm>
            <a:off x="8591772" y="331882"/>
            <a:ext cx="1048373" cy="589485"/>
          </a:xfrm>
          <a:prstGeom prst="rect">
            <a:avLst/>
          </a:prstGeom>
          <a:noFill/>
        </p:spPr>
        <p:txBody>
          <a:bodyPr wrap="none" lIns="186521" tIns="149217" rIns="186521" bIns="149217" rtlCol="0">
            <a:spAutoFit/>
          </a:bodyPr>
          <a:lstStyle/>
          <a:p>
            <a:pPr>
              <a:lnSpc>
                <a:spcPct val="90000"/>
              </a:lnSpc>
              <a:spcAft>
                <a:spcPts val="612"/>
              </a:spcAft>
            </a:pPr>
            <a:r>
              <a:rPr lang="en-IN" sz="2040" dirty="0">
                <a:solidFill>
                  <a:srgbClr val="FFFFFF"/>
                </a:solidFill>
              </a:rPr>
              <a:t>Azure</a:t>
            </a:r>
          </a:p>
        </p:txBody>
      </p:sp>
      <p:sp>
        <p:nvSpPr>
          <p:cNvPr id="16" name="TextBox 15"/>
          <p:cNvSpPr txBox="1"/>
          <p:nvPr/>
        </p:nvSpPr>
        <p:spPr>
          <a:xfrm>
            <a:off x="8738469" y="1128107"/>
            <a:ext cx="1174392" cy="474256"/>
          </a:xfrm>
          <a:prstGeom prst="rect">
            <a:avLst/>
          </a:prstGeom>
          <a:noFill/>
        </p:spPr>
        <p:txBody>
          <a:bodyPr wrap="none" lIns="186521" tIns="149217" rIns="186521" bIns="149217" rtlCol="0">
            <a:spAutoFit/>
          </a:bodyPr>
          <a:lstStyle/>
          <a:p>
            <a:pPr>
              <a:lnSpc>
                <a:spcPct val="90000"/>
              </a:lnSpc>
              <a:spcAft>
                <a:spcPts val="612"/>
              </a:spcAft>
            </a:pPr>
            <a:r>
              <a:rPr lang="en-IN" sz="1224" dirty="0">
                <a:solidFill>
                  <a:srgbClr val="FFFFFF"/>
                </a:solidFill>
              </a:rPr>
              <a:t>Service Bus</a:t>
            </a:r>
          </a:p>
        </p:txBody>
      </p:sp>
      <p:sp>
        <p:nvSpPr>
          <p:cNvPr id="18" name="Freeform 17"/>
          <p:cNvSpPr>
            <a:spLocks noEditPoints="1"/>
          </p:cNvSpPr>
          <p:nvPr/>
        </p:nvSpPr>
        <p:spPr bwMode="black">
          <a:xfrm>
            <a:off x="9020953" y="1492196"/>
            <a:ext cx="561234" cy="586668"/>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5135" tIns="47567" rIns="95135" bIns="475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000000"/>
              </a:solidFill>
            </a:endParaRPr>
          </a:p>
        </p:txBody>
      </p:sp>
      <p:cxnSp>
        <p:nvCxnSpPr>
          <p:cNvPr id="19" name="Straight Connector 18"/>
          <p:cNvCxnSpPr/>
          <p:nvPr/>
        </p:nvCxnSpPr>
        <p:spPr>
          <a:xfrm flipV="1">
            <a:off x="7276383" y="2887662"/>
            <a:ext cx="1213943" cy="1034057"/>
          </a:xfrm>
          <a:prstGeom prst="line">
            <a:avLst/>
          </a:prstGeom>
          <a:ln w="44450" cap="rnd">
            <a:solidFill>
              <a:srgbClr val="0079D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805715" y="2887662"/>
            <a:ext cx="1355938" cy="946500"/>
          </a:xfrm>
          <a:prstGeom prst="line">
            <a:avLst/>
          </a:prstGeom>
          <a:ln w="44450" cap="rnd">
            <a:solidFill>
              <a:srgbClr val="0079D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55896" y="1425989"/>
            <a:ext cx="2320123"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Service Bus Relay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4686" y="1895988"/>
            <a:ext cx="1468175" cy="1468175"/>
          </a:xfrm>
          <a:prstGeom prst="rect">
            <a:avLst/>
          </a:prstGeom>
        </p:spPr>
      </p:pic>
    </p:spTree>
    <p:extLst>
      <p:ext uri="{BB962C8B-B14F-4D97-AF65-F5344CB8AC3E}">
        <p14:creationId xmlns:p14="http://schemas.microsoft.com/office/powerpoint/2010/main" val="30026867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Azure Functions?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8384" y="2222568"/>
            <a:ext cx="2612672" cy="2821398"/>
          </a:xfrm>
          <a:prstGeom prst="rect">
            <a:avLst/>
          </a:prstGeom>
        </p:spPr>
      </p:pic>
      <p:sp>
        <p:nvSpPr>
          <p:cNvPr id="6" name="Plus 5"/>
          <p:cNvSpPr/>
          <p:nvPr/>
        </p:nvSpPr>
        <p:spPr bwMode="auto">
          <a:xfrm>
            <a:off x="6236040" y="3322399"/>
            <a:ext cx="631450" cy="621736"/>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3289822" y="1763200"/>
            <a:ext cx="2389796" cy="655739"/>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dirty="0">
                <a:gradFill>
                  <a:gsLst>
                    <a:gs pos="2917">
                      <a:srgbClr val="505050"/>
                    </a:gs>
                    <a:gs pos="30000">
                      <a:srgbClr val="505050"/>
                    </a:gs>
                  </a:gsLst>
                  <a:lin ang="5400000" scaled="0"/>
                </a:gradFill>
                <a:latin typeface="Segoe UI"/>
              </a:rPr>
              <a:t>Code</a:t>
            </a:r>
          </a:p>
        </p:txBody>
      </p:sp>
      <p:sp>
        <p:nvSpPr>
          <p:cNvPr id="10" name="TextBox 9"/>
          <p:cNvSpPr txBox="1"/>
          <p:nvPr/>
        </p:nvSpPr>
        <p:spPr>
          <a:xfrm>
            <a:off x="7108849" y="1784319"/>
            <a:ext cx="2389796" cy="655739"/>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dirty="0">
                <a:gradFill>
                  <a:gsLst>
                    <a:gs pos="2917">
                      <a:srgbClr val="505050"/>
                    </a:gs>
                    <a:gs pos="30000">
                      <a:srgbClr val="505050"/>
                    </a:gs>
                  </a:gsLst>
                  <a:lin ang="5400000" scaled="0"/>
                </a:gradFill>
                <a:latin typeface="Segoe UI"/>
              </a:rPr>
              <a:t>Events + data</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8273" y="2321792"/>
            <a:ext cx="2690949" cy="2690949"/>
          </a:xfrm>
          <a:prstGeom prst="rect">
            <a:avLst/>
          </a:prstGeom>
        </p:spPr>
      </p:pic>
      <p:pic>
        <p:nvPicPr>
          <p:cNvPr id="12" name="Picture 6"/>
          <p:cNvPicPr>
            <a:picLocks noChangeAspect="1"/>
          </p:cNvPicPr>
          <p:nvPr/>
        </p:nvPicPr>
        <p:blipFill>
          <a:blip r:embed="rId5"/>
          <a:stretch>
            <a:fillRect/>
          </a:stretch>
        </p:blipFill>
        <p:spPr>
          <a:xfrm>
            <a:off x="4801366" y="2280605"/>
            <a:ext cx="2833743" cy="2833743"/>
          </a:xfrm>
          <a:prstGeom prst="rect">
            <a:avLst/>
          </a:prstGeom>
        </p:spPr>
      </p:pic>
      <p:sp>
        <p:nvSpPr>
          <p:cNvPr id="13" name="TextBox 12"/>
          <p:cNvSpPr txBox="1"/>
          <p:nvPr/>
        </p:nvSpPr>
        <p:spPr>
          <a:xfrm>
            <a:off x="4812048" y="1640243"/>
            <a:ext cx="2812381"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dirty="0">
                <a:gradFill>
                  <a:gsLst>
                    <a:gs pos="2917">
                      <a:srgbClr val="505050"/>
                    </a:gs>
                    <a:gs pos="30000">
                      <a:srgbClr val="505050"/>
                    </a:gs>
                  </a:gsLst>
                  <a:lin ang="5400000" scaled="0"/>
                </a:gradFill>
                <a:latin typeface="Segoe UI"/>
              </a:rPr>
              <a:t>Azure Functions</a:t>
            </a:r>
          </a:p>
        </p:txBody>
      </p:sp>
    </p:spTree>
    <p:extLst>
      <p:ext uri="{BB962C8B-B14F-4D97-AF65-F5344CB8AC3E}">
        <p14:creationId xmlns:p14="http://schemas.microsoft.com/office/powerpoint/2010/main" val="7675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5"/>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4"/>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9" grpId="1"/>
      <p:bldP spid="10" grpId="0"/>
      <p:bldP spid="10" grpId="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hello world</a:t>
            </a:r>
          </a:p>
        </p:txBody>
      </p:sp>
    </p:spTree>
    <p:extLst>
      <p:ext uri="{BB962C8B-B14F-4D97-AF65-F5344CB8AC3E}">
        <p14:creationId xmlns:p14="http://schemas.microsoft.com/office/powerpoint/2010/main" val="17506977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973262"/>
            <a:ext cx="11887200" cy="2400144"/>
          </a:xfrm>
        </p:spPr>
        <p:txBody>
          <a:bodyPr/>
          <a:lstStyle/>
          <a:p>
            <a:r>
              <a:rPr lang="en-US" dirty="0"/>
              <a:t>Azure Functions is a great solution for processing data, integrating systems, working with the internet-of-things (</a:t>
            </a:r>
            <a:r>
              <a:rPr lang="en-US" dirty="0" err="1"/>
              <a:t>IoT</a:t>
            </a:r>
            <a:r>
              <a:rPr lang="en-US" dirty="0"/>
              <a:t>), and building simple APIs and </a:t>
            </a:r>
            <a:r>
              <a:rPr lang="en-US" dirty="0" err="1"/>
              <a:t>microservices</a:t>
            </a:r>
            <a:r>
              <a:rPr lang="en-US" dirty="0"/>
              <a:t>. </a:t>
            </a:r>
          </a:p>
        </p:txBody>
      </p:sp>
      <p:sp>
        <p:nvSpPr>
          <p:cNvPr id="3" name="Title 2"/>
          <p:cNvSpPr>
            <a:spLocks noGrp="1"/>
          </p:cNvSpPr>
          <p:nvPr>
            <p:ph type="title"/>
          </p:nvPr>
        </p:nvSpPr>
        <p:spPr/>
        <p:txBody>
          <a:bodyPr/>
          <a:lstStyle/>
          <a:p>
            <a:r>
              <a:rPr lang="en-US" dirty="0"/>
              <a:t>What I can do with Azure Functions?</a:t>
            </a:r>
          </a:p>
        </p:txBody>
      </p:sp>
    </p:spTree>
    <p:extLst>
      <p:ext uri="{BB962C8B-B14F-4D97-AF65-F5344CB8AC3E}">
        <p14:creationId xmlns:p14="http://schemas.microsoft.com/office/powerpoint/2010/main" val="1068089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4800417"/>
          </a:xfrm>
        </p:spPr>
        <p:txBody>
          <a:bodyPr/>
          <a:lstStyle/>
          <a:p>
            <a:r>
              <a:rPr lang="en-US" b="1" dirty="0"/>
              <a:t>Choice of language</a:t>
            </a:r>
          </a:p>
          <a:p>
            <a:r>
              <a:rPr lang="en-US" b="1" dirty="0"/>
              <a:t>Pay-per-use pricing model</a:t>
            </a:r>
          </a:p>
          <a:p>
            <a:r>
              <a:rPr lang="en-US" b="1" dirty="0"/>
              <a:t>Bring your own dependencies</a:t>
            </a:r>
          </a:p>
          <a:p>
            <a:r>
              <a:rPr lang="en-US" b="1" dirty="0"/>
              <a:t>Integrated security</a:t>
            </a:r>
          </a:p>
          <a:p>
            <a:r>
              <a:rPr lang="en-US" b="1" dirty="0"/>
              <a:t>Simplified integration</a:t>
            </a:r>
            <a:r>
              <a:rPr lang="en-US" dirty="0"/>
              <a:t> </a:t>
            </a:r>
          </a:p>
          <a:p>
            <a:r>
              <a:rPr lang="en-US" b="1" dirty="0"/>
              <a:t>Flexible development</a:t>
            </a:r>
          </a:p>
          <a:p>
            <a:r>
              <a:rPr lang="en-US" b="1" dirty="0"/>
              <a:t>Open-source</a:t>
            </a:r>
            <a:endParaRPr lang="en-US" dirty="0"/>
          </a:p>
        </p:txBody>
      </p:sp>
      <p:sp>
        <p:nvSpPr>
          <p:cNvPr id="3" name="Title 2"/>
          <p:cNvSpPr>
            <a:spLocks noGrp="1"/>
          </p:cNvSpPr>
          <p:nvPr>
            <p:ph type="title"/>
          </p:nvPr>
        </p:nvSpPr>
        <p:spPr/>
        <p:txBody>
          <a:bodyPr/>
          <a:lstStyle/>
          <a:p>
            <a:r>
              <a:rPr lang="en-US" b="1" dirty="0"/>
              <a:t>Features</a:t>
            </a:r>
            <a:endParaRPr lang="en-US" dirty="0"/>
          </a:p>
        </p:txBody>
      </p:sp>
    </p:spTree>
    <p:extLst>
      <p:ext uri="{BB962C8B-B14F-4D97-AF65-F5344CB8AC3E}">
        <p14:creationId xmlns:p14="http://schemas.microsoft.com/office/powerpoint/2010/main" val="298353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1" y="1212851"/>
            <a:ext cx="11885514" cy="4668531"/>
          </a:xfrm>
        </p:spPr>
        <p:txBody>
          <a:bodyPr/>
          <a:lstStyle/>
          <a:p>
            <a:r>
              <a:rPr lang="en-US" dirty="0"/>
              <a:t>1</a:t>
            </a:r>
            <a:r>
              <a:rPr lang="en-US" baseline="30000" dirty="0"/>
              <a:t>st</a:t>
            </a:r>
            <a:r>
              <a:rPr lang="en-US" dirty="0"/>
              <a:t> class support</a:t>
            </a:r>
          </a:p>
          <a:p>
            <a:pPr lvl="1"/>
            <a:r>
              <a:rPr lang="en-US" dirty="0"/>
              <a:t>Node/JavaScript</a:t>
            </a:r>
          </a:p>
          <a:p>
            <a:pPr lvl="1"/>
            <a:r>
              <a:rPr lang="en-US" dirty="0"/>
              <a:t>C#</a:t>
            </a:r>
          </a:p>
          <a:p>
            <a:r>
              <a:rPr lang="en-US" dirty="0"/>
              <a:t>Experimental support</a:t>
            </a:r>
          </a:p>
          <a:p>
            <a:pPr lvl="1"/>
            <a:r>
              <a:rPr lang="en-US" dirty="0"/>
              <a:t>F#</a:t>
            </a:r>
          </a:p>
          <a:p>
            <a:pPr lvl="1"/>
            <a:r>
              <a:rPr lang="en-US" dirty="0"/>
              <a:t>Python</a:t>
            </a:r>
          </a:p>
          <a:p>
            <a:pPr lvl="1"/>
            <a:r>
              <a:rPr lang="en-US" dirty="0"/>
              <a:t>PHP</a:t>
            </a:r>
          </a:p>
          <a:p>
            <a:pPr lvl="1"/>
            <a:r>
              <a:rPr lang="en-US" dirty="0"/>
              <a:t>Batch</a:t>
            </a:r>
          </a:p>
          <a:p>
            <a:pPr lvl="1"/>
            <a:r>
              <a:rPr lang="en-US" dirty="0"/>
              <a:t>Bash</a:t>
            </a:r>
          </a:p>
          <a:p>
            <a:pPr lvl="1"/>
            <a:r>
              <a:rPr lang="en-US" dirty="0"/>
              <a:t>PowerShell</a:t>
            </a:r>
          </a:p>
        </p:txBody>
      </p:sp>
      <p:sp>
        <p:nvSpPr>
          <p:cNvPr id="4" name="Title 3"/>
          <p:cNvSpPr>
            <a:spLocks noGrp="1"/>
          </p:cNvSpPr>
          <p:nvPr>
            <p:ph type="title"/>
          </p:nvPr>
        </p:nvSpPr>
        <p:spPr/>
        <p:txBody>
          <a:bodyPr/>
          <a:lstStyle/>
          <a:p>
            <a:r>
              <a:rPr lang="en-US" dirty="0"/>
              <a:t>Supported Languages</a:t>
            </a:r>
          </a:p>
        </p:txBody>
      </p:sp>
    </p:spTree>
    <p:extLst>
      <p:ext uri="{BB962C8B-B14F-4D97-AF65-F5344CB8AC3E}">
        <p14:creationId xmlns:p14="http://schemas.microsoft.com/office/powerpoint/2010/main" val="2099994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bindings</a:t>
            </a:r>
          </a:p>
        </p:txBody>
      </p:sp>
      <p:graphicFrame>
        <p:nvGraphicFramePr>
          <p:cNvPr id="4" name="Table 3"/>
          <p:cNvGraphicFramePr>
            <a:graphicFrameLocks noGrp="1"/>
          </p:cNvGraphicFramePr>
          <p:nvPr>
            <p:extLst/>
          </p:nvPr>
        </p:nvGraphicFramePr>
        <p:xfrm>
          <a:off x="1092250" y="1574415"/>
          <a:ext cx="10251976" cy="4080140"/>
        </p:xfrm>
        <a:graphic>
          <a:graphicData uri="http://schemas.openxmlformats.org/drawingml/2006/table">
            <a:tbl>
              <a:tblPr firstRow="1" bandRow="1">
                <a:tableStyleId>{5C22544A-7EE6-4342-B048-85BDC9FD1C3A}</a:tableStyleId>
              </a:tblPr>
              <a:tblGrid>
                <a:gridCol w="3186719">
                  <a:extLst>
                    <a:ext uri="{9D8B030D-6E8A-4147-A177-3AD203B41FA5}">
                      <a16:colId xmlns:a16="http://schemas.microsoft.com/office/drawing/2014/main" val="20000"/>
                    </a:ext>
                  </a:extLst>
                </a:gridCol>
                <a:gridCol w="3783715">
                  <a:extLst>
                    <a:ext uri="{9D8B030D-6E8A-4147-A177-3AD203B41FA5}">
                      <a16:colId xmlns:a16="http://schemas.microsoft.com/office/drawing/2014/main" val="20001"/>
                    </a:ext>
                  </a:extLst>
                </a:gridCol>
                <a:gridCol w="1222043">
                  <a:extLst>
                    <a:ext uri="{9D8B030D-6E8A-4147-A177-3AD203B41FA5}">
                      <a16:colId xmlns:a16="http://schemas.microsoft.com/office/drawing/2014/main" val="20002"/>
                    </a:ext>
                  </a:extLst>
                </a:gridCol>
                <a:gridCol w="922889">
                  <a:extLst>
                    <a:ext uri="{9D8B030D-6E8A-4147-A177-3AD203B41FA5}">
                      <a16:colId xmlns:a16="http://schemas.microsoft.com/office/drawing/2014/main" val="20003"/>
                    </a:ext>
                  </a:extLst>
                </a:gridCol>
                <a:gridCol w="1136610">
                  <a:extLst>
                    <a:ext uri="{9D8B030D-6E8A-4147-A177-3AD203B41FA5}">
                      <a16:colId xmlns:a16="http://schemas.microsoft.com/office/drawing/2014/main" val="20004"/>
                    </a:ext>
                  </a:extLst>
                </a:gridCol>
              </a:tblGrid>
              <a:tr h="408014">
                <a:tc>
                  <a:txBody>
                    <a:bodyPr/>
                    <a:lstStyle/>
                    <a:p>
                      <a:pPr algn="l"/>
                      <a:r>
                        <a:rPr lang="en-US" sz="2000" dirty="0">
                          <a:effectLst/>
                        </a:rPr>
                        <a:t>Type</a:t>
                      </a:r>
                    </a:p>
                  </a:txBody>
                  <a:tcPr marL="97146" marR="97146" marT="48573" marB="48573" anchor="ctr"/>
                </a:tc>
                <a:tc>
                  <a:txBody>
                    <a:bodyPr/>
                    <a:lstStyle/>
                    <a:p>
                      <a:pPr algn="l"/>
                      <a:r>
                        <a:rPr lang="en-US" sz="2000" dirty="0">
                          <a:effectLst/>
                        </a:rPr>
                        <a:t>Service</a:t>
                      </a:r>
                    </a:p>
                  </a:txBody>
                  <a:tcPr marL="97146" marR="97146" marT="48573" marB="48573" anchor="ctr"/>
                </a:tc>
                <a:tc>
                  <a:txBody>
                    <a:bodyPr/>
                    <a:lstStyle/>
                    <a:p>
                      <a:pPr algn="l"/>
                      <a:r>
                        <a:rPr lang="en-US" sz="2000">
                          <a:effectLst/>
                        </a:rPr>
                        <a:t>Trigger</a:t>
                      </a:r>
                    </a:p>
                  </a:txBody>
                  <a:tcPr marL="97146" marR="97146" marT="48573" marB="48573" anchor="ctr"/>
                </a:tc>
                <a:tc>
                  <a:txBody>
                    <a:bodyPr/>
                    <a:lstStyle/>
                    <a:p>
                      <a:pPr algn="l"/>
                      <a:r>
                        <a:rPr lang="en-US" sz="2000">
                          <a:effectLst/>
                        </a:rPr>
                        <a:t>Input</a:t>
                      </a:r>
                    </a:p>
                  </a:txBody>
                  <a:tcPr marL="97146" marR="97146" marT="48573" marB="48573" anchor="ctr"/>
                </a:tc>
                <a:tc>
                  <a:txBody>
                    <a:bodyPr/>
                    <a:lstStyle/>
                    <a:p>
                      <a:pPr algn="l"/>
                      <a:r>
                        <a:rPr lang="en-US" sz="2000">
                          <a:effectLst/>
                        </a:rPr>
                        <a:t>Output</a:t>
                      </a:r>
                    </a:p>
                  </a:txBody>
                  <a:tcPr marL="97146" marR="97146" marT="48573" marB="48573" anchor="ctr"/>
                </a:tc>
                <a:extLst>
                  <a:ext uri="{0D108BD9-81ED-4DB2-BD59-A6C34878D82A}">
                    <a16:rowId xmlns:a16="http://schemas.microsoft.com/office/drawing/2014/main" val="10000"/>
                  </a:ext>
                </a:extLst>
              </a:tr>
              <a:tr h="408014">
                <a:tc>
                  <a:txBody>
                    <a:bodyPr/>
                    <a:lstStyle/>
                    <a:p>
                      <a:r>
                        <a:rPr lang="en-US" sz="2000" dirty="0">
                          <a:effectLst/>
                        </a:rPr>
                        <a:t>Schedule</a:t>
                      </a:r>
                    </a:p>
                  </a:txBody>
                  <a:tcPr marL="97146" marR="97146" marT="48573" marB="48573" anchor="ctr"/>
                </a:tc>
                <a:tc>
                  <a:txBody>
                    <a:bodyPr/>
                    <a:lstStyle/>
                    <a:p>
                      <a:r>
                        <a:rPr lang="en-US" sz="2000">
                          <a:effectLst/>
                        </a:rPr>
                        <a:t>Azure Functions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endParaRPr lang="en-US" sz="2000">
                        <a:effectLst/>
                      </a:endParaRPr>
                    </a:p>
                  </a:txBody>
                  <a:tcPr marL="97146" marR="97146" marT="48573" marB="48573" anchor="ctr"/>
                </a:tc>
                <a:extLst>
                  <a:ext uri="{0D108BD9-81ED-4DB2-BD59-A6C34878D82A}">
                    <a16:rowId xmlns:a16="http://schemas.microsoft.com/office/drawing/2014/main" val="10001"/>
                  </a:ext>
                </a:extLst>
              </a:tr>
              <a:tr h="408014">
                <a:tc>
                  <a:txBody>
                    <a:bodyPr/>
                    <a:lstStyle/>
                    <a:p>
                      <a:r>
                        <a:rPr lang="en-US" sz="2000" dirty="0">
                          <a:effectLst/>
                        </a:rPr>
                        <a:t>HTTP (REST or </a:t>
                      </a:r>
                      <a:r>
                        <a:rPr lang="en-US" sz="2000" dirty="0" err="1">
                          <a:effectLst/>
                        </a:rPr>
                        <a:t>WebHook</a:t>
                      </a:r>
                      <a:r>
                        <a:rPr lang="en-US" sz="2000" dirty="0">
                          <a:effectLst/>
                        </a:rPr>
                        <a:t>)</a:t>
                      </a:r>
                    </a:p>
                  </a:txBody>
                  <a:tcPr marL="97146" marR="97146" marT="48573" marB="48573" anchor="ctr"/>
                </a:tc>
                <a:tc>
                  <a:txBody>
                    <a:bodyPr/>
                    <a:lstStyle/>
                    <a:p>
                      <a:r>
                        <a:rPr lang="en-US" sz="2000">
                          <a:effectLst/>
                        </a:rPr>
                        <a:t>Azure Functions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2"/>
                  </a:ext>
                </a:extLst>
              </a:tr>
              <a:tr h="408014">
                <a:tc>
                  <a:txBody>
                    <a:bodyPr/>
                    <a:lstStyle/>
                    <a:p>
                      <a:r>
                        <a:rPr lang="en-US" sz="2000" dirty="0">
                          <a:effectLst/>
                        </a:rPr>
                        <a:t>Blob Storage</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3"/>
                  </a:ext>
                </a:extLst>
              </a:tr>
              <a:tr h="408014">
                <a:tc>
                  <a:txBody>
                    <a:bodyPr/>
                    <a:lstStyle/>
                    <a:p>
                      <a:r>
                        <a:rPr lang="en-US" sz="2000">
                          <a:effectLst/>
                        </a:rPr>
                        <a:t>Queues</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4"/>
                  </a:ext>
                </a:extLst>
              </a:tr>
              <a:tr h="408014">
                <a:tc>
                  <a:txBody>
                    <a:bodyPr/>
                    <a:lstStyle/>
                    <a:p>
                      <a:r>
                        <a:rPr lang="en-US" sz="2000">
                          <a:effectLst/>
                        </a:rPr>
                        <a:t>Tables</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5"/>
                  </a:ext>
                </a:extLst>
              </a:tr>
              <a:tr h="408014">
                <a:tc>
                  <a:txBody>
                    <a:bodyPr/>
                    <a:lstStyle/>
                    <a:p>
                      <a:r>
                        <a:rPr lang="en-US" sz="2000">
                          <a:effectLst/>
                        </a:rPr>
                        <a:t>Tables</a:t>
                      </a:r>
                    </a:p>
                  </a:txBody>
                  <a:tcPr marL="97146" marR="97146" marT="48573" marB="48573" anchor="ctr"/>
                </a:tc>
                <a:tc>
                  <a:txBody>
                    <a:bodyPr/>
                    <a:lstStyle/>
                    <a:p>
                      <a:r>
                        <a:rPr lang="fr-FR" sz="2000" dirty="0">
                          <a:effectLst/>
                        </a:rPr>
                        <a:t>Azure Mobile Apps </a:t>
                      </a:r>
                      <a:r>
                        <a:rPr lang="fr-FR" sz="2000" dirty="0" err="1">
                          <a:effectLst/>
                        </a:rPr>
                        <a:t>Easy</a:t>
                      </a:r>
                      <a:r>
                        <a:rPr lang="fr-FR" sz="2000" dirty="0">
                          <a:effectLst/>
                        </a:rPr>
                        <a:t> Tables</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6"/>
                  </a:ext>
                </a:extLst>
              </a:tr>
              <a:tr h="408014">
                <a:tc>
                  <a:txBody>
                    <a:bodyPr/>
                    <a:lstStyle/>
                    <a:p>
                      <a:r>
                        <a:rPr lang="en-US" sz="2000">
                          <a:effectLst/>
                        </a:rPr>
                        <a:t>No-SQL DB</a:t>
                      </a:r>
                    </a:p>
                  </a:txBody>
                  <a:tcPr marL="97146" marR="97146" marT="48573" marB="48573" anchor="ctr"/>
                </a:tc>
                <a:tc>
                  <a:txBody>
                    <a:bodyPr/>
                    <a:lstStyle/>
                    <a:p>
                      <a:r>
                        <a:rPr lang="en-US" sz="2000" dirty="0">
                          <a:effectLst/>
                        </a:rPr>
                        <a:t>Azure </a:t>
                      </a:r>
                      <a:r>
                        <a:rPr lang="en-US" sz="2000" dirty="0" err="1">
                          <a:effectLst/>
                        </a:rPr>
                        <a:t>DocumentDB</a:t>
                      </a:r>
                      <a:endParaRPr lang="en-US" sz="2000" dirty="0">
                        <a:effectLst/>
                      </a:endParaRP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7"/>
                  </a:ext>
                </a:extLst>
              </a:tr>
              <a:tr h="408014">
                <a:tc>
                  <a:txBody>
                    <a:bodyPr/>
                    <a:lstStyle/>
                    <a:p>
                      <a:r>
                        <a:rPr lang="en-US" sz="2000">
                          <a:effectLst/>
                        </a:rPr>
                        <a:t>Streams</a:t>
                      </a:r>
                    </a:p>
                  </a:txBody>
                  <a:tcPr marL="97146" marR="97146" marT="48573" marB="48573" anchor="ctr"/>
                </a:tc>
                <a:tc>
                  <a:txBody>
                    <a:bodyPr/>
                    <a:lstStyle/>
                    <a:p>
                      <a:r>
                        <a:rPr lang="en-US" sz="2000" dirty="0">
                          <a:effectLst/>
                        </a:rPr>
                        <a:t>Azure Event Hubs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8"/>
                  </a:ext>
                </a:extLst>
              </a:tr>
              <a:tr h="408014">
                <a:tc>
                  <a:txBody>
                    <a:bodyPr/>
                    <a:lstStyle/>
                    <a:p>
                      <a:r>
                        <a:rPr lang="en-US" sz="2000" dirty="0">
                          <a:effectLst/>
                        </a:rPr>
                        <a:t>Push Notifications</a:t>
                      </a:r>
                    </a:p>
                  </a:txBody>
                  <a:tcPr marL="97146" marR="97146" marT="48573" marB="48573" anchor="ctr"/>
                </a:tc>
                <a:tc>
                  <a:txBody>
                    <a:bodyPr/>
                    <a:lstStyle/>
                    <a:p>
                      <a:r>
                        <a:rPr lang="en-US" sz="2000">
                          <a:effectLst/>
                        </a:rPr>
                        <a:t>Azure Notification Hubs</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2089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Integrations</a:t>
            </a:r>
            <a:endParaRPr lang="en-US" dirty="0"/>
          </a:p>
        </p:txBody>
      </p:sp>
      <p:sp>
        <p:nvSpPr>
          <p:cNvPr id="3" name="Rectangle 2"/>
          <p:cNvSpPr/>
          <p:nvPr/>
        </p:nvSpPr>
        <p:spPr>
          <a:xfrm>
            <a:off x="274639" y="1439862"/>
            <a:ext cx="11506198" cy="3139321"/>
          </a:xfrm>
          <a:prstGeom prst="rect">
            <a:avLst/>
          </a:prstGeom>
        </p:spPr>
        <p:txBody>
          <a:bodyPr wrap="square">
            <a:spAutoFit/>
          </a:bodyPr>
          <a:lstStyle/>
          <a:p>
            <a:r>
              <a:rPr lang="en-US" dirty="0"/>
              <a:t>Azure Functions integrates with a variety of Azure and 3rd-party service:</a:t>
            </a:r>
          </a:p>
          <a:p>
            <a:endParaRPr lang="en-US" dirty="0"/>
          </a:p>
          <a:p>
            <a:pPr marL="752121" lvl="1" indent="-285750">
              <a:buFont typeface="Arial" panose="020B0604020202020204" pitchFamily="34" charset="0"/>
              <a:buChar char="•"/>
            </a:pPr>
            <a:r>
              <a:rPr lang="en-US" dirty="0"/>
              <a:t>Azure </a:t>
            </a:r>
            <a:r>
              <a:rPr lang="en-US" dirty="0" err="1"/>
              <a:t>DocumentDB</a:t>
            </a:r>
            <a:endParaRPr lang="en-US" dirty="0"/>
          </a:p>
          <a:p>
            <a:pPr marL="752121" lvl="1" indent="-285750">
              <a:buFont typeface="Arial" panose="020B0604020202020204" pitchFamily="34" charset="0"/>
              <a:buChar char="•"/>
            </a:pPr>
            <a:r>
              <a:rPr lang="en-US" dirty="0"/>
              <a:t>Azure Event Hubs </a:t>
            </a:r>
          </a:p>
          <a:p>
            <a:pPr marL="752121" lvl="1" indent="-285750">
              <a:buFont typeface="Arial" panose="020B0604020202020204" pitchFamily="34" charset="0"/>
              <a:buChar char="•"/>
            </a:pPr>
            <a:r>
              <a:rPr lang="en-US" dirty="0"/>
              <a:t>Azure Mobile Apps (tables)</a:t>
            </a:r>
          </a:p>
          <a:p>
            <a:pPr marL="752121" lvl="1" indent="-285750">
              <a:buFont typeface="Arial" panose="020B0604020202020204" pitchFamily="34" charset="0"/>
              <a:buChar char="•"/>
            </a:pPr>
            <a:r>
              <a:rPr lang="en-US" dirty="0"/>
              <a:t>Azure Notification Hubs</a:t>
            </a:r>
          </a:p>
          <a:p>
            <a:pPr marL="752121" lvl="1" indent="-285750">
              <a:buFont typeface="Arial" panose="020B0604020202020204" pitchFamily="34" charset="0"/>
              <a:buChar char="•"/>
            </a:pPr>
            <a:r>
              <a:rPr lang="en-US" dirty="0"/>
              <a:t>Azure Service Bus (queues and topics)</a:t>
            </a:r>
          </a:p>
          <a:p>
            <a:pPr marL="752121" lvl="1" indent="-285750">
              <a:buFont typeface="Arial" panose="020B0604020202020204" pitchFamily="34" charset="0"/>
              <a:buChar char="•"/>
            </a:pPr>
            <a:r>
              <a:rPr lang="en-US" dirty="0"/>
              <a:t>Azure Storage (blob, queues, and tables) </a:t>
            </a:r>
          </a:p>
          <a:p>
            <a:pPr marL="752121" lvl="1" indent="-285750">
              <a:buFont typeface="Arial" panose="020B0604020202020204" pitchFamily="34" charset="0"/>
              <a:buChar char="•"/>
            </a:pPr>
            <a:r>
              <a:rPr lang="en-US" dirty="0"/>
              <a:t>GitHub (</a:t>
            </a:r>
            <a:r>
              <a:rPr lang="en-US" dirty="0" err="1"/>
              <a:t>webhooks</a:t>
            </a:r>
            <a:r>
              <a:rPr lang="en-US" dirty="0"/>
              <a:t>)</a:t>
            </a:r>
          </a:p>
          <a:p>
            <a:pPr marL="752121" lvl="1" indent="-285750">
              <a:buFont typeface="Arial" panose="020B0604020202020204" pitchFamily="34" charset="0"/>
              <a:buChar char="•"/>
            </a:pPr>
            <a:r>
              <a:rPr lang="en-US" dirty="0"/>
              <a:t>On-premises (using Service Bus)</a:t>
            </a:r>
          </a:p>
          <a:p>
            <a:endParaRPr lang="en-US" dirty="0"/>
          </a:p>
        </p:txBody>
      </p:sp>
    </p:spTree>
    <p:extLst>
      <p:ext uri="{BB962C8B-B14F-4D97-AF65-F5344CB8AC3E}">
        <p14:creationId xmlns:p14="http://schemas.microsoft.com/office/powerpoint/2010/main" val="336380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5141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Contact Us</a:t>
            </a:r>
            <a:br>
              <a:rPr lang="en-US" dirty="0"/>
            </a:br>
            <a:r>
              <a:rPr lang="en-US" sz="2400" dirty="0"/>
              <a:t>Technical services to help you win more deals, accelerate deployment and increase consumption</a:t>
            </a:r>
            <a:endParaRPr lang="en-US" sz="2800" dirty="0"/>
          </a:p>
        </p:txBody>
      </p:sp>
      <p:grpSp>
        <p:nvGrpSpPr>
          <p:cNvPr id="5" name="Group 4"/>
          <p:cNvGrpSpPr>
            <a:grpSpLocks noChangeAspect="1"/>
          </p:cNvGrpSpPr>
          <p:nvPr/>
        </p:nvGrpSpPr>
        <p:grpSpPr bwMode="auto">
          <a:xfrm>
            <a:off x="-238124" y="650240"/>
            <a:ext cx="6344284" cy="6344285"/>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 Placeholder 1"/>
          <p:cNvSpPr txBox="1">
            <a:spLocks/>
          </p:cNvSpPr>
          <p:nvPr>
            <p:custDataLst>
              <p:tags r:id="rId1"/>
            </p:custDataLst>
          </p:nvPr>
        </p:nvSpPr>
        <p:spPr>
          <a:xfrm>
            <a:off x="6311913" y="1831982"/>
            <a:ext cx="5522647" cy="4714111"/>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kern="0" dirty="0">
                <a:solidFill>
                  <a:srgbClr val="00188F"/>
                </a:solidFill>
                <a:cs typeface="Segoe UI Semibold" panose="020B0702040204020203" pitchFamily="34" charset="0"/>
              </a:rPr>
              <a:t>Microsoft Azure</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US" sz="1800" b="1" kern="0" dirty="0">
                <a:solidFill>
                  <a:srgbClr val="D83B01"/>
                </a:solidFill>
                <a:latin typeface="Segoe UI Semibold" panose="020B0702040204020203" pitchFamily="34" charset="0"/>
                <a:cs typeface="Segoe UI Semibold" panose="020B0702040204020203" pitchFamily="34" charset="0"/>
              </a:rPr>
              <a:t>Azure</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CRM Online</a:t>
            </a:r>
          </a:p>
          <a:p>
            <a:pPr marL="0"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CRMOnline</a:t>
            </a:r>
            <a:endParaRPr lang="en-US" sz="1800" b="1" kern="0" dirty="0">
              <a:solidFill>
                <a:srgbClr val="D83B01"/>
              </a:solidFill>
              <a:latin typeface="Segoe UI Semibold" panose="020B0702040204020203" pitchFamily="34" charset="0"/>
              <a:cs typeface="Segoe UI Semibold" panose="020B0702040204020203" pitchFamily="34" charset="0"/>
            </a:endParaRP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Office 365</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O365</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Windows 10 and </a:t>
            </a:r>
            <a:br>
              <a:rPr lang="en-IN" kern="0" dirty="0">
                <a:solidFill>
                  <a:srgbClr val="00188F"/>
                </a:solidFill>
                <a:cs typeface="Segoe UI Semibold" panose="020B0702040204020203" pitchFamily="34" charset="0"/>
              </a:rPr>
            </a:br>
            <a:r>
              <a:rPr lang="en-IN" kern="0" dirty="0">
                <a:solidFill>
                  <a:srgbClr val="00188F"/>
                </a:solidFill>
                <a:cs typeface="Segoe UI Semibold" panose="020B0702040204020203" pitchFamily="34" charset="0"/>
              </a:rPr>
              <a:t>Enterprise Mobility Suite</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6311913" y="283464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311913" y="393192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311913" y="5114555"/>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528319" y="5473048"/>
            <a:ext cx="4754881" cy="605294"/>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IN" sz="1800" kern="0" dirty="0">
                <a:solidFill>
                  <a:srgbClr val="00188F"/>
                </a:solidFill>
                <a:cs typeface="Segoe UI Semibold" panose="020B0702040204020203" pitchFamily="34" charset="0"/>
              </a:rPr>
              <a:t>Learn more about your technical support benefits</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http://aka.ms/MySupport</a:t>
            </a:r>
            <a:endParaRPr lang="en-US" sz="1800" b="1" kern="0" dirty="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65218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sz="1600" dirty="0"/>
              <a:t>Azure Service Bus</a:t>
            </a:r>
          </a:p>
          <a:p>
            <a:pPr lvl="1"/>
            <a:r>
              <a:rPr lang="en-US" sz="1100" dirty="0">
                <a:hlinkClick r:id="rId2"/>
              </a:rPr>
              <a:t>http://www.windowsazure.com/en-us/documentation/articles/service-bus-dotnet-how-to-use-relay/</a:t>
            </a:r>
            <a:r>
              <a:rPr lang="en-US" sz="1100" dirty="0"/>
              <a:t> </a:t>
            </a:r>
          </a:p>
          <a:p>
            <a:pPr lvl="1"/>
            <a:r>
              <a:rPr lang="en-US" sz="1100" dirty="0">
                <a:hlinkClick r:id="rId3"/>
              </a:rPr>
              <a:t>http://www.windowsazure.com/en-us/documentation/articles/service-bus-dotnet-how-to-use-queues/</a:t>
            </a:r>
            <a:endParaRPr lang="en-US" sz="1100" dirty="0"/>
          </a:p>
          <a:p>
            <a:pPr lvl="1"/>
            <a:r>
              <a:rPr lang="en-US" sz="1100" dirty="0">
                <a:hlinkClick r:id="rId4"/>
              </a:rPr>
              <a:t>http://www.windowsazure.com/en-us/documentation/articles/service-bus-dotnet-how-to-use-topics-subscriptions/</a:t>
            </a:r>
            <a:r>
              <a:rPr lang="en-US" sz="1100" dirty="0"/>
              <a:t> </a:t>
            </a:r>
          </a:p>
          <a:p>
            <a:pPr lvl="1"/>
            <a:r>
              <a:rPr lang="en-US" sz="1100" dirty="0">
                <a:hlinkClick r:id="rId5"/>
              </a:rPr>
              <a:t>http://www.windowsazure.com/en-us/documentation/articles/service-bus-dotnet-advanced-message-queuing/</a:t>
            </a:r>
            <a:r>
              <a:rPr lang="en-US" sz="1100" dirty="0"/>
              <a:t> </a:t>
            </a:r>
          </a:p>
          <a:p>
            <a:pPr lvl="1"/>
            <a:r>
              <a:rPr lang="en-US" sz="1100" dirty="0">
                <a:hlinkClick r:id="rId6"/>
              </a:rPr>
              <a:t>http://msdn.microsoft.com/en-us/library/windowsazure/hh532261.aspx</a:t>
            </a:r>
            <a:r>
              <a:rPr lang="en-US" sz="1100" dirty="0"/>
              <a:t>  (!!)</a:t>
            </a:r>
          </a:p>
          <a:p>
            <a:r>
              <a:rPr lang="en-US" sz="1600" dirty="0"/>
              <a:t>Azure Active Directory</a:t>
            </a:r>
          </a:p>
          <a:p>
            <a:pPr lvl="1"/>
            <a:r>
              <a:rPr lang="en-US" sz="1100" dirty="0">
                <a:hlinkClick r:id="rId7"/>
              </a:rPr>
              <a:t>http://www.windowsazure.com/en-us/services/active-directory/</a:t>
            </a:r>
            <a:r>
              <a:rPr lang="en-US" sz="1100" dirty="0"/>
              <a:t> </a:t>
            </a:r>
          </a:p>
          <a:p>
            <a:pPr lvl="1"/>
            <a:r>
              <a:rPr lang="en-US" sz="1100" dirty="0">
                <a:hlinkClick r:id=""/>
              </a:rPr>
              <a:t>http://technet.microsoft.com/en-us/library/jj573653.aspx </a:t>
            </a:r>
          </a:p>
          <a:p>
            <a:pPr lvl="1"/>
            <a:r>
              <a:rPr lang="en-US" sz="1100" dirty="0">
                <a:hlinkClick r:id=""/>
              </a:rPr>
              <a:t>http://msdn.microsoft.com/en-us/library/windowsazure/dn151121.aspx </a:t>
            </a:r>
          </a:p>
          <a:p>
            <a:pPr lvl="1"/>
            <a:r>
              <a:rPr lang="en-US" sz="1100" dirty="0">
                <a:hlinkClick r:id=""/>
              </a:rPr>
              <a:t>http://msdn.microsoft.com/en-us/library/windowsazure/dn532272.aspx</a:t>
            </a:r>
            <a:r>
              <a:rPr lang="en-US" sz="1100" dirty="0"/>
              <a:t> </a:t>
            </a:r>
          </a:p>
          <a:p>
            <a:pPr lvl="1"/>
            <a:endParaRPr lang="en-US" sz="1600" dirty="0">
              <a:gradFill>
                <a:gsLst>
                  <a:gs pos="1299">
                    <a:schemeClr val="tx1"/>
                  </a:gs>
                  <a:gs pos="100000">
                    <a:schemeClr val="tx1"/>
                  </a:gs>
                </a:gsLst>
                <a:lin ang="5400000" scaled="0"/>
              </a:gradFill>
              <a:latin typeface="+mj-lt"/>
            </a:endParaRPr>
          </a:p>
          <a:p>
            <a:pPr marL="342900" lvl="1" indent="0">
              <a:buNone/>
            </a:pPr>
            <a:r>
              <a:rPr lang="en-US" sz="1600" dirty="0">
                <a:gradFill>
                  <a:gsLst>
                    <a:gs pos="1299">
                      <a:schemeClr val="tx1"/>
                    </a:gs>
                    <a:gs pos="100000">
                      <a:schemeClr val="tx1"/>
                    </a:gs>
                  </a:gsLst>
                  <a:lin ang="5400000" scaled="0"/>
                </a:gradFill>
                <a:latin typeface="+mj-lt"/>
              </a:rPr>
              <a:t>MEAN Stack on Azure</a:t>
            </a:r>
          </a:p>
          <a:p>
            <a:pPr marL="342900" lvl="1" indent="0">
              <a:buNone/>
            </a:pPr>
            <a:r>
              <a:rPr lang="en-US" sz="1600" dirty="0">
                <a:gradFill>
                  <a:gsLst>
                    <a:gs pos="1299">
                      <a:schemeClr val="tx1"/>
                    </a:gs>
                    <a:gs pos="100000">
                      <a:schemeClr val="tx1"/>
                    </a:gs>
                  </a:gsLst>
                  <a:lin ang="5400000" scaled="0"/>
                </a:gradFill>
                <a:latin typeface="+mj-lt"/>
                <a:hlinkClick r:id="rId8"/>
              </a:rPr>
              <a:t>https://mva.microsoft.com/en-us/training-courses/mean-stack-jump-start-8442?l=eovSb3Vz_4604984382</a:t>
            </a:r>
            <a:r>
              <a:rPr lang="en-US" sz="1600" dirty="0">
                <a:gradFill>
                  <a:gsLst>
                    <a:gs pos="1299">
                      <a:schemeClr val="tx1"/>
                    </a:gs>
                    <a:gs pos="100000">
                      <a:schemeClr val="tx1"/>
                    </a:gs>
                  </a:gsLst>
                  <a:lin ang="5400000" scaled="0"/>
                </a:gradFill>
                <a:latin typeface="+mj-lt"/>
              </a:rPr>
              <a:t> </a:t>
            </a:r>
          </a:p>
        </p:txBody>
      </p:sp>
      <p:pic>
        <p:nvPicPr>
          <p:cNvPr id="4" name="Picture Placeholder 3"/>
          <p:cNvPicPr>
            <a:picLocks noGrp="1" noChangeAspect="1"/>
          </p:cNvPicPr>
          <p:nvPr>
            <p:ph type="pic" sz="quarter" idx="16"/>
          </p:nvPr>
        </p:nvPicPr>
        <p:blipFill>
          <a:blip r:embed="rId9">
            <a:extLst>
              <a:ext uri="{28A0092B-C50C-407E-A947-70E740481C1C}">
                <a14:useLocalDpi xmlns:a14="http://schemas.microsoft.com/office/drawing/2010/main" val="0"/>
              </a:ext>
            </a:extLst>
          </a:blip>
          <a:srcRect/>
          <a:stretch>
            <a:fillRect/>
          </a:stretch>
        </p:blipFill>
        <p:spPr/>
      </p:pic>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1709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87" y="-11266"/>
            <a:ext cx="12160112" cy="913785"/>
          </a:xfrm>
        </p:spPr>
        <p:txBody>
          <a:bodyPr/>
          <a:lstStyle/>
          <a:p>
            <a:r>
              <a:rPr lang="en-US" dirty="0">
                <a:solidFill>
                  <a:srgbClr val="0079D6"/>
                </a:solidFill>
              </a:rPr>
              <a:t>Service Bus - Introduction</a:t>
            </a:r>
          </a:p>
        </p:txBody>
      </p:sp>
      <p:sp>
        <p:nvSpPr>
          <p:cNvPr id="17" name="Rectangle 16"/>
          <p:cNvSpPr/>
          <p:nvPr/>
        </p:nvSpPr>
        <p:spPr>
          <a:xfrm>
            <a:off x="122147" y="1319409"/>
            <a:ext cx="4419690" cy="4638419"/>
          </a:xfrm>
          <a:prstGeom prst="rect">
            <a:avLst/>
          </a:prstGeom>
        </p:spPr>
        <p:txBody>
          <a:bodyPr wrap="square" lIns="93192" tIns="46594" rIns="93192" bIns="46594">
            <a:spAutoFit/>
          </a:bodyPr>
          <a:lstStyle/>
          <a:p>
            <a:pPr marL="291436"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Relayed Communication</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One Way</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Request Response</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Peer to Peer</a:t>
            </a:r>
          </a:p>
          <a:p>
            <a:pPr marL="291436" indent="-291436">
              <a:lnSpc>
                <a:spcPct val="90000"/>
              </a:lnSpc>
              <a:spcBef>
                <a:spcPts val="1224"/>
              </a:spcBef>
              <a:spcAft>
                <a:spcPts val="918"/>
              </a:spcAft>
              <a:buFont typeface="Arial" panose="020B0604020202020204" pitchFamily="34" charset="0"/>
              <a:buChar char="•"/>
            </a:pPr>
            <a:r>
              <a:rPr lang="en-IN" sz="2400" b="1" u="sng" dirty="0">
                <a:solidFill>
                  <a:srgbClr val="0079D6"/>
                </a:solidFill>
                <a:latin typeface="+mj-lt"/>
              </a:rPr>
              <a:t>Brokered Communication</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Queues</a:t>
            </a:r>
          </a:p>
          <a:p>
            <a:pPr marL="757735" lvl="1" indent="-291436">
              <a:lnSpc>
                <a:spcPct val="90000"/>
              </a:lnSpc>
              <a:spcBef>
                <a:spcPts val="1224"/>
              </a:spcBef>
              <a:spcAft>
                <a:spcPts val="918"/>
              </a:spcAft>
              <a:buFont typeface="Arial" panose="020B0604020202020204" pitchFamily="34" charset="0"/>
              <a:buChar char="•"/>
            </a:pPr>
            <a:r>
              <a:rPr lang="en-IN" sz="2400" dirty="0">
                <a:solidFill>
                  <a:srgbClr val="0079D6"/>
                </a:solidFill>
                <a:latin typeface="+mj-lt"/>
              </a:rPr>
              <a:t>Topics/Subscription</a:t>
            </a:r>
          </a:p>
          <a:p>
            <a:pPr marL="291436" indent="-291436">
              <a:lnSpc>
                <a:spcPct val="90000"/>
              </a:lnSpc>
              <a:spcBef>
                <a:spcPts val="1224"/>
              </a:spcBef>
              <a:spcAft>
                <a:spcPts val="918"/>
              </a:spcAft>
              <a:buFont typeface="Arial" panose="020B0604020202020204" pitchFamily="34" charset="0"/>
              <a:buChar char="•"/>
            </a:pPr>
            <a:endParaRPr lang="en-US" sz="2400" dirty="0">
              <a:solidFill>
                <a:srgbClr val="0079D6"/>
              </a:solidFill>
              <a:latin typeface="+mj-lt"/>
            </a:endParaRPr>
          </a:p>
        </p:txBody>
      </p:sp>
      <p:sp>
        <p:nvSpPr>
          <p:cNvPr id="15" name="TextBox 14"/>
          <p:cNvSpPr txBox="1"/>
          <p:nvPr/>
        </p:nvSpPr>
        <p:spPr>
          <a:xfrm>
            <a:off x="8591772" y="331882"/>
            <a:ext cx="1048373" cy="589485"/>
          </a:xfrm>
          <a:prstGeom prst="rect">
            <a:avLst/>
          </a:prstGeom>
          <a:noFill/>
        </p:spPr>
        <p:txBody>
          <a:bodyPr wrap="none" lIns="186521" tIns="149217" rIns="186521" bIns="149217" rtlCol="0">
            <a:spAutoFit/>
          </a:bodyPr>
          <a:lstStyle/>
          <a:p>
            <a:pPr>
              <a:lnSpc>
                <a:spcPct val="90000"/>
              </a:lnSpc>
              <a:spcAft>
                <a:spcPts val="612"/>
              </a:spcAft>
            </a:pPr>
            <a:r>
              <a:rPr lang="en-IN" sz="2040" dirty="0">
                <a:solidFill>
                  <a:srgbClr val="FFFFFF"/>
                </a:solidFill>
              </a:rPr>
              <a:t>Azure</a:t>
            </a:r>
          </a:p>
        </p:txBody>
      </p:sp>
      <p:sp>
        <p:nvSpPr>
          <p:cNvPr id="16" name="TextBox 15"/>
          <p:cNvSpPr txBox="1"/>
          <p:nvPr/>
        </p:nvSpPr>
        <p:spPr>
          <a:xfrm>
            <a:off x="8738355" y="1044413"/>
            <a:ext cx="1174392" cy="474256"/>
          </a:xfrm>
          <a:prstGeom prst="rect">
            <a:avLst/>
          </a:prstGeom>
          <a:noFill/>
        </p:spPr>
        <p:txBody>
          <a:bodyPr wrap="none" lIns="186521" tIns="149217" rIns="186521" bIns="149217" rtlCol="0">
            <a:spAutoFit/>
          </a:bodyPr>
          <a:lstStyle/>
          <a:p>
            <a:pPr>
              <a:lnSpc>
                <a:spcPct val="90000"/>
              </a:lnSpc>
              <a:spcAft>
                <a:spcPts val="612"/>
              </a:spcAft>
            </a:pPr>
            <a:r>
              <a:rPr lang="en-IN" sz="1224" dirty="0">
                <a:solidFill>
                  <a:srgbClr val="FFFFFF"/>
                </a:solidFill>
              </a:rPr>
              <a:t>Service Bus</a:t>
            </a:r>
          </a:p>
        </p:txBody>
      </p:sp>
      <p:sp>
        <p:nvSpPr>
          <p:cNvPr id="18" name="Freeform 17"/>
          <p:cNvSpPr>
            <a:spLocks noEditPoints="1"/>
          </p:cNvSpPr>
          <p:nvPr/>
        </p:nvSpPr>
        <p:spPr bwMode="black">
          <a:xfrm>
            <a:off x="9035550" y="1409097"/>
            <a:ext cx="561234" cy="586668"/>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5135" tIns="47567" rIns="95135" bIns="475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000000"/>
              </a:solidFill>
            </a:endParaRPr>
          </a:p>
        </p:txBody>
      </p:sp>
      <p:sp>
        <p:nvSpPr>
          <p:cNvPr id="23" name="Freeform 22"/>
          <p:cNvSpPr>
            <a:spLocks noEditPoints="1"/>
          </p:cNvSpPr>
          <p:nvPr/>
        </p:nvSpPr>
        <p:spPr bwMode="black">
          <a:xfrm>
            <a:off x="9100601" y="2111322"/>
            <a:ext cx="324665" cy="281652"/>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5135" tIns="47567" rIns="95135" bIns="475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000000"/>
              </a:solidFill>
            </a:endParaRPr>
          </a:p>
        </p:txBody>
      </p:sp>
      <p:sp>
        <p:nvSpPr>
          <p:cNvPr id="22" name="Rectangle 21"/>
          <p:cNvSpPr/>
          <p:nvPr/>
        </p:nvSpPr>
        <p:spPr bwMode="auto">
          <a:xfrm>
            <a:off x="6593989" y="3962507"/>
            <a:ext cx="1685859" cy="63369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IN" sz="2448" dirty="0">
                <a:gradFill>
                  <a:gsLst>
                    <a:gs pos="0">
                      <a:srgbClr val="FFFFFF"/>
                    </a:gs>
                    <a:gs pos="100000">
                      <a:srgbClr val="FFFFFF"/>
                    </a:gs>
                  </a:gsLst>
                  <a:lin ang="5400000" scaled="0"/>
                </a:gradFill>
                <a:ea typeface="Segoe UI" pitchFamily="34" charset="0"/>
                <a:cs typeface="Segoe UI" pitchFamily="34" charset="0"/>
              </a:rPr>
              <a:t>Entity 1</a:t>
            </a:r>
          </a:p>
        </p:txBody>
      </p:sp>
      <p:sp>
        <p:nvSpPr>
          <p:cNvPr id="26" name="Freeform 25"/>
          <p:cNvSpPr>
            <a:spLocks noEditPoints="1"/>
          </p:cNvSpPr>
          <p:nvPr/>
        </p:nvSpPr>
        <p:spPr bwMode="black">
          <a:xfrm>
            <a:off x="8761610" y="2836107"/>
            <a:ext cx="561234" cy="586668"/>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5135" tIns="47567" rIns="95135" bIns="475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000000"/>
              </a:solidFill>
            </a:endParaRPr>
          </a:p>
        </p:txBody>
      </p:sp>
      <p:cxnSp>
        <p:nvCxnSpPr>
          <p:cNvPr id="27" name="Straight Connector 26"/>
          <p:cNvCxnSpPr/>
          <p:nvPr/>
        </p:nvCxnSpPr>
        <p:spPr>
          <a:xfrm flipV="1">
            <a:off x="7436919" y="2796173"/>
            <a:ext cx="1213943" cy="1034057"/>
          </a:xfrm>
          <a:prstGeom prst="line">
            <a:avLst/>
          </a:prstGeom>
          <a:ln w="44450" cap="rnd">
            <a:solidFill>
              <a:srgbClr val="0079D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116624" y="2870155"/>
            <a:ext cx="1355938" cy="946500"/>
          </a:xfrm>
          <a:prstGeom prst="line">
            <a:avLst/>
          </a:prstGeom>
          <a:ln w="44450" cap="rnd">
            <a:solidFill>
              <a:srgbClr val="0079D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081" y="1848659"/>
            <a:ext cx="1464543" cy="1464543"/>
          </a:xfrm>
          <a:prstGeom prst="rect">
            <a:avLst/>
          </a:prstGeom>
        </p:spPr>
      </p:pic>
      <p:sp>
        <p:nvSpPr>
          <p:cNvPr id="19" name="TextBox 18"/>
          <p:cNvSpPr txBox="1"/>
          <p:nvPr/>
        </p:nvSpPr>
        <p:spPr>
          <a:xfrm>
            <a:off x="7876998" y="1425989"/>
            <a:ext cx="2477922"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Service Bus Queue</a:t>
            </a:r>
          </a:p>
        </p:txBody>
      </p:sp>
      <p:sp>
        <p:nvSpPr>
          <p:cNvPr id="20" name="Rectangle 19"/>
          <p:cNvSpPr/>
          <p:nvPr/>
        </p:nvSpPr>
        <p:spPr bwMode="auto">
          <a:xfrm>
            <a:off x="10332000" y="3923067"/>
            <a:ext cx="1685859" cy="633692"/>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IN" sz="2448" dirty="0">
                <a:gradFill>
                  <a:gsLst>
                    <a:gs pos="0">
                      <a:srgbClr val="FFFFFF"/>
                    </a:gs>
                    <a:gs pos="100000">
                      <a:srgbClr val="FFFFFF"/>
                    </a:gs>
                  </a:gsLst>
                  <a:lin ang="5400000" scaled="0"/>
                </a:gradFill>
                <a:ea typeface="Segoe UI" pitchFamily="34" charset="0"/>
                <a:cs typeface="Segoe UI" pitchFamily="34" charset="0"/>
              </a:rPr>
              <a:t>Entity 2</a:t>
            </a:r>
          </a:p>
        </p:txBody>
      </p:sp>
    </p:spTree>
    <p:extLst>
      <p:ext uri="{BB962C8B-B14F-4D97-AF65-F5344CB8AC3E}">
        <p14:creationId xmlns:p14="http://schemas.microsoft.com/office/powerpoint/2010/main" val="16734698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53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to/from On-Premise Services</a:t>
            </a:r>
          </a:p>
        </p:txBody>
      </p:sp>
      <p:sp>
        <p:nvSpPr>
          <p:cNvPr id="3" name="Text Placeholder 2"/>
          <p:cNvSpPr>
            <a:spLocks noGrp="1"/>
          </p:cNvSpPr>
          <p:nvPr>
            <p:ph type="body" sz="quarter" idx="10"/>
          </p:nvPr>
        </p:nvSpPr>
        <p:spPr>
          <a:xfrm>
            <a:off x="274639" y="1212849"/>
            <a:ext cx="11889564" cy="4151906"/>
          </a:xfrm>
        </p:spPr>
        <p:txBody>
          <a:bodyPr/>
          <a:lstStyle/>
          <a:p>
            <a:pPr lvl="1"/>
            <a:endParaRPr lang="en-US" dirty="0"/>
          </a:p>
          <a:p>
            <a:r>
              <a:rPr lang="en-US" dirty="0"/>
              <a:t>Advantages</a:t>
            </a:r>
          </a:p>
          <a:p>
            <a:pPr lvl="1"/>
            <a:r>
              <a:rPr lang="en-US" dirty="0"/>
              <a:t>Asynchronous processing</a:t>
            </a:r>
          </a:p>
          <a:p>
            <a:pPr lvl="1"/>
            <a:r>
              <a:rPr lang="en-US" dirty="0"/>
              <a:t>Reliability (due to persistent nature of queues)</a:t>
            </a:r>
          </a:p>
          <a:p>
            <a:pPr lvl="1"/>
            <a:r>
              <a:rPr lang="en-US" dirty="0"/>
              <a:t>Better scalability (load balancing / load leveling in nature)</a:t>
            </a:r>
          </a:p>
          <a:p>
            <a:pPr lvl="3"/>
            <a:endParaRPr lang="en-US" dirty="0"/>
          </a:p>
          <a:p>
            <a:r>
              <a:rPr lang="en-US" dirty="0"/>
              <a:t>Disadvantages</a:t>
            </a:r>
          </a:p>
          <a:p>
            <a:pPr lvl="1"/>
            <a:r>
              <a:rPr lang="de-AT" dirty="0" err="1"/>
              <a:t>Complexity</a:t>
            </a:r>
            <a:r>
              <a:rPr lang="de-AT" dirty="0"/>
              <a:t> </a:t>
            </a:r>
            <a:r>
              <a:rPr lang="de-AT" dirty="0" err="1"/>
              <a:t>of</a:t>
            </a:r>
            <a:r>
              <a:rPr lang="de-AT" dirty="0"/>
              <a:t> </a:t>
            </a:r>
            <a:r>
              <a:rPr lang="de-AT" dirty="0" err="1"/>
              <a:t>asynchronous</a:t>
            </a:r>
            <a:r>
              <a:rPr lang="de-AT" dirty="0"/>
              <a:t> </a:t>
            </a:r>
            <a:r>
              <a:rPr lang="de-AT" dirty="0" err="1"/>
              <a:t>processing</a:t>
            </a:r>
            <a:endParaRPr lang="de-AT" dirty="0"/>
          </a:p>
          <a:p>
            <a:pPr lvl="1"/>
            <a:r>
              <a:rPr lang="de-AT" dirty="0" err="1"/>
              <a:t>Bigger</a:t>
            </a:r>
            <a:r>
              <a:rPr lang="de-AT" dirty="0"/>
              <a:t> </a:t>
            </a:r>
            <a:r>
              <a:rPr lang="de-AT" dirty="0" err="1"/>
              <a:t>development</a:t>
            </a:r>
            <a:r>
              <a:rPr lang="de-AT" dirty="0"/>
              <a:t> &amp; </a:t>
            </a:r>
            <a:r>
              <a:rPr lang="de-AT" dirty="0" err="1"/>
              <a:t>architecting</a:t>
            </a:r>
            <a:r>
              <a:rPr lang="de-AT" dirty="0"/>
              <a:t> </a:t>
            </a:r>
            <a:r>
              <a:rPr lang="de-AT" dirty="0" err="1"/>
              <a:t>effort</a:t>
            </a:r>
            <a:endParaRPr lang="de-AT" dirty="0"/>
          </a:p>
          <a:p>
            <a:pPr lvl="1"/>
            <a:r>
              <a:rPr lang="de-AT" dirty="0" err="1"/>
              <a:t>Might</a:t>
            </a:r>
            <a:r>
              <a:rPr lang="de-AT" dirty="0"/>
              <a:t> not fit </a:t>
            </a:r>
            <a:r>
              <a:rPr lang="de-AT" dirty="0" err="1"/>
              <a:t>for</a:t>
            </a:r>
            <a:r>
              <a:rPr lang="de-AT" dirty="0"/>
              <a:t> </a:t>
            </a:r>
            <a:r>
              <a:rPr lang="de-AT" dirty="0" err="1"/>
              <a:t>every</a:t>
            </a:r>
            <a:r>
              <a:rPr lang="de-AT" dirty="0"/>
              <a:t> </a:t>
            </a:r>
            <a:r>
              <a:rPr lang="de-AT" dirty="0" err="1"/>
              <a:t>use</a:t>
            </a:r>
            <a:r>
              <a:rPr lang="de-AT" dirty="0"/>
              <a:t> </a:t>
            </a:r>
            <a:r>
              <a:rPr lang="de-AT" dirty="0" err="1"/>
              <a:t>case</a:t>
            </a:r>
            <a:endParaRPr lang="en-US" dirty="0"/>
          </a:p>
        </p:txBody>
      </p:sp>
      <p:grpSp>
        <p:nvGrpSpPr>
          <p:cNvPr id="8" name="Group 7"/>
          <p:cNvGrpSpPr/>
          <p:nvPr/>
        </p:nvGrpSpPr>
        <p:grpSpPr>
          <a:xfrm>
            <a:off x="7874421" y="2108164"/>
            <a:ext cx="3359070" cy="3616476"/>
            <a:chOff x="621797" y="1980017"/>
            <a:chExt cx="3359547" cy="3616989"/>
          </a:xfrm>
        </p:grpSpPr>
        <p:pic>
          <p:nvPicPr>
            <p:cNvPr id="5" name="Picture 4"/>
            <p:cNvPicPr>
              <a:picLocks noChangeAspect="1"/>
            </p:cNvPicPr>
            <p:nvPr/>
          </p:nvPicPr>
          <p:blipFill>
            <a:blip r:embed="rId2"/>
            <a:stretch>
              <a:fillRect/>
            </a:stretch>
          </p:blipFill>
          <p:spPr>
            <a:xfrm>
              <a:off x="1259575" y="4055792"/>
              <a:ext cx="1344507" cy="1541214"/>
            </a:xfrm>
            <a:prstGeom prst="rect">
              <a:avLst/>
            </a:prstGeom>
          </p:spPr>
        </p:pic>
        <p:pic>
          <p:nvPicPr>
            <p:cNvPr id="6" name="Picture 5"/>
            <p:cNvPicPr>
              <a:picLocks noChangeAspect="1"/>
            </p:cNvPicPr>
            <p:nvPr/>
          </p:nvPicPr>
          <p:blipFill>
            <a:blip r:embed="rId3"/>
            <a:stretch>
              <a:fillRect/>
            </a:stretch>
          </p:blipFill>
          <p:spPr>
            <a:xfrm>
              <a:off x="2636837" y="2794248"/>
              <a:ext cx="1344507" cy="1541214"/>
            </a:xfrm>
            <a:prstGeom prst="rect">
              <a:avLst/>
            </a:prstGeom>
          </p:spPr>
        </p:pic>
        <p:pic>
          <p:nvPicPr>
            <p:cNvPr id="7" name="Picture 6"/>
            <p:cNvPicPr>
              <a:picLocks noChangeAspect="1"/>
            </p:cNvPicPr>
            <p:nvPr/>
          </p:nvPicPr>
          <p:blipFill>
            <a:blip r:embed="rId4"/>
            <a:stretch>
              <a:fillRect/>
            </a:stretch>
          </p:blipFill>
          <p:spPr>
            <a:xfrm>
              <a:off x="621797" y="1980017"/>
              <a:ext cx="1310031" cy="1575462"/>
            </a:xfrm>
            <a:prstGeom prst="rect">
              <a:avLst/>
            </a:prstGeom>
          </p:spPr>
        </p:pic>
      </p:grpSp>
    </p:spTree>
    <p:extLst>
      <p:ext uri="{BB962C8B-B14F-4D97-AF65-F5344CB8AC3E}">
        <p14:creationId xmlns:p14="http://schemas.microsoft.com/office/powerpoint/2010/main" val="293497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11266"/>
            <a:ext cx="12160112" cy="913785"/>
          </a:xfrm>
        </p:spPr>
        <p:txBody>
          <a:bodyPr/>
          <a:lstStyle/>
          <a:p>
            <a:r>
              <a:rPr lang="en-US" dirty="0">
                <a:solidFill>
                  <a:srgbClr val="0079D6"/>
                </a:solidFill>
              </a:rPr>
              <a:t>Service Bus – Sample Scenario</a:t>
            </a:r>
            <a:endParaRPr lang="en-US" sz="4399" dirty="0">
              <a:solidFill>
                <a:srgbClr val="0079D6"/>
              </a:solidFill>
            </a:endParaRPr>
          </a:p>
        </p:txBody>
      </p:sp>
      <p:sp>
        <p:nvSpPr>
          <p:cNvPr id="43" name="TextBox 42"/>
          <p:cNvSpPr txBox="1"/>
          <p:nvPr/>
        </p:nvSpPr>
        <p:spPr>
          <a:xfrm>
            <a:off x="275482" y="782573"/>
            <a:ext cx="4118516" cy="520153"/>
          </a:xfrm>
          <a:prstGeom prst="rect">
            <a:avLst/>
          </a:prstGeom>
          <a:noFill/>
        </p:spPr>
        <p:txBody>
          <a:bodyPr wrap="square" lIns="110997" tIns="55497" rIns="110997" bIns="55497" rtlCol="0">
            <a:spAutoFit/>
          </a:bodyPr>
          <a:lstStyle/>
          <a:p>
            <a:r>
              <a:rPr lang="en-US" sz="2600" b="1" dirty="0">
                <a:solidFill>
                  <a:srgbClr val="FFFFFF"/>
                </a:solidFill>
              </a:rPr>
              <a:t>Scenario</a:t>
            </a:r>
          </a:p>
        </p:txBody>
      </p:sp>
      <p:sp>
        <p:nvSpPr>
          <p:cNvPr id="55" name="TextBox 54"/>
          <p:cNvSpPr txBox="1"/>
          <p:nvPr/>
        </p:nvSpPr>
        <p:spPr>
          <a:xfrm>
            <a:off x="10193949" y="4890861"/>
            <a:ext cx="1621898" cy="578347"/>
          </a:xfrm>
          <a:prstGeom prst="rect">
            <a:avLst/>
          </a:prstGeom>
          <a:noFill/>
        </p:spPr>
        <p:txBody>
          <a:bodyPr wrap="none" lIns="186521" tIns="149217" rIns="186521" bIns="149217" rtlCol="0">
            <a:spAutoFit/>
          </a:bodyPr>
          <a:lstStyle/>
          <a:p>
            <a:pPr>
              <a:lnSpc>
                <a:spcPct val="90000"/>
              </a:lnSpc>
              <a:spcAft>
                <a:spcPts val="612"/>
              </a:spcAft>
            </a:pPr>
            <a:r>
              <a:rPr lang="en-IN" sz="2000" dirty="0">
                <a:solidFill>
                  <a:srgbClr val="00188D"/>
                </a:solidFill>
                <a:latin typeface="+mj-lt"/>
              </a:rPr>
              <a:t>On Premise</a:t>
            </a:r>
          </a:p>
        </p:txBody>
      </p:sp>
      <p:cxnSp>
        <p:nvCxnSpPr>
          <p:cNvPr id="79" name="Straight Arrow Connector 78"/>
          <p:cNvCxnSpPr/>
          <p:nvPr/>
        </p:nvCxnSpPr>
        <p:spPr>
          <a:xfrm flipH="1">
            <a:off x="3263900" y="3802062"/>
            <a:ext cx="5849938" cy="0"/>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2147" y="1594406"/>
            <a:ext cx="8575156" cy="371097"/>
          </a:xfrm>
          <a:prstGeom prst="rect">
            <a:avLst/>
          </a:prstGeom>
        </p:spPr>
        <p:txBody>
          <a:bodyPr wrap="square" lIns="93192" tIns="46594" rIns="93192" bIns="46594">
            <a:spAutoFit/>
          </a:bodyPr>
          <a:lstStyle/>
          <a:p>
            <a:pPr marL="291436"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Need: Display on premise data from off premise environment.</a:t>
            </a:r>
            <a:endParaRPr lang="en-US" sz="2000" dirty="0">
              <a:solidFill>
                <a:srgbClr val="0079D6"/>
              </a:solidFill>
              <a:latin typeface="+mj-lt"/>
            </a:endParaRPr>
          </a:p>
        </p:txBody>
      </p:sp>
      <p:pic>
        <p:nvPicPr>
          <p:cNvPr id="3" name="Picture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811999" y="3281516"/>
            <a:ext cx="1219200" cy="1219200"/>
          </a:xfrm>
          <a:prstGeom prst="rect">
            <a:avLst/>
          </a:prstGeom>
        </p:spPr>
      </p:pic>
      <p:grpSp>
        <p:nvGrpSpPr>
          <p:cNvPr id="8" name="Group 7"/>
          <p:cNvGrpSpPr/>
          <p:nvPr/>
        </p:nvGrpSpPr>
        <p:grpSpPr>
          <a:xfrm>
            <a:off x="1646237" y="3116262"/>
            <a:ext cx="1698222" cy="1815946"/>
            <a:chOff x="3683953" y="3062936"/>
            <a:chExt cx="1698222" cy="181594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943" y="3062936"/>
              <a:ext cx="1262711" cy="1262711"/>
            </a:xfrm>
            <a:prstGeom prst="rect">
              <a:avLst/>
            </a:prstGeom>
          </p:spPr>
        </p:pic>
        <p:sp>
          <p:nvSpPr>
            <p:cNvPr id="14" name="TextBox 13"/>
            <p:cNvSpPr txBox="1"/>
            <p:nvPr/>
          </p:nvSpPr>
          <p:spPr>
            <a:xfrm>
              <a:off x="3683953" y="4306418"/>
              <a:ext cx="1698222"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Mobile App</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9767" y="3682522"/>
            <a:ext cx="1195432" cy="1195432"/>
          </a:xfrm>
          <a:prstGeom prst="rect">
            <a:avLst/>
          </a:prstGeom>
        </p:spPr>
      </p:pic>
      <p:sp>
        <p:nvSpPr>
          <p:cNvPr id="12" name="Rectangle 11"/>
          <p:cNvSpPr/>
          <p:nvPr/>
        </p:nvSpPr>
        <p:spPr bwMode="auto">
          <a:xfrm>
            <a:off x="9571037" y="2739078"/>
            <a:ext cx="2743200" cy="2125968"/>
          </a:xfrm>
          <a:prstGeom prst="rect">
            <a:avLst/>
          </a:prstGeom>
          <a:noFill/>
          <a:ln w="28575">
            <a:solidFill>
              <a:srgbClr val="00188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770437" y="3268662"/>
            <a:ext cx="2722071" cy="550647"/>
          </a:xfrm>
          <a:prstGeom prst="rect">
            <a:avLst/>
          </a:prstGeom>
          <a:noFill/>
        </p:spPr>
        <p:txBody>
          <a:bodyPr wrap="none" lIns="186521" tIns="149217" rIns="186521" bIns="149217" rtlCol="0">
            <a:spAutoFit/>
          </a:bodyPr>
          <a:lstStyle/>
          <a:p>
            <a:pPr>
              <a:lnSpc>
                <a:spcPct val="90000"/>
              </a:lnSpc>
              <a:spcAft>
                <a:spcPts val="612"/>
              </a:spcAft>
            </a:pPr>
            <a:r>
              <a:rPr lang="en-IN" dirty="0">
                <a:solidFill>
                  <a:srgbClr val="00188D"/>
                </a:solidFill>
                <a:latin typeface="+mj-lt"/>
              </a:rPr>
              <a:t>Display on premise Data</a:t>
            </a:r>
          </a:p>
        </p:txBody>
      </p:sp>
    </p:spTree>
    <p:extLst>
      <p:ext uri="{BB962C8B-B14F-4D97-AF65-F5344CB8AC3E}">
        <p14:creationId xmlns:p14="http://schemas.microsoft.com/office/powerpoint/2010/main" val="4014127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11266"/>
            <a:ext cx="12160112" cy="913785"/>
          </a:xfrm>
        </p:spPr>
        <p:txBody>
          <a:bodyPr/>
          <a:lstStyle/>
          <a:p>
            <a:r>
              <a:rPr lang="en-US" dirty="0">
                <a:solidFill>
                  <a:srgbClr val="0079D6"/>
                </a:solidFill>
              </a:rPr>
              <a:t>Service Bus – Sample Scenario</a:t>
            </a:r>
            <a:endParaRPr lang="en-US" sz="4399" dirty="0">
              <a:solidFill>
                <a:srgbClr val="0079D6"/>
              </a:solidFill>
            </a:endParaRPr>
          </a:p>
        </p:txBody>
      </p:sp>
      <p:sp>
        <p:nvSpPr>
          <p:cNvPr id="43" name="TextBox 42"/>
          <p:cNvSpPr txBox="1"/>
          <p:nvPr/>
        </p:nvSpPr>
        <p:spPr>
          <a:xfrm>
            <a:off x="275482" y="782573"/>
            <a:ext cx="4118516" cy="520153"/>
          </a:xfrm>
          <a:prstGeom prst="rect">
            <a:avLst/>
          </a:prstGeom>
          <a:noFill/>
        </p:spPr>
        <p:txBody>
          <a:bodyPr wrap="square" lIns="110997" tIns="55497" rIns="110997" bIns="55497" rtlCol="0">
            <a:spAutoFit/>
          </a:bodyPr>
          <a:lstStyle/>
          <a:p>
            <a:r>
              <a:rPr lang="en-US" sz="2600" b="1" dirty="0">
                <a:solidFill>
                  <a:srgbClr val="FFFFFF"/>
                </a:solidFill>
              </a:rPr>
              <a:t>Scenario</a:t>
            </a:r>
          </a:p>
        </p:txBody>
      </p:sp>
      <p:sp>
        <p:nvSpPr>
          <p:cNvPr id="55" name="TextBox 54"/>
          <p:cNvSpPr txBox="1"/>
          <p:nvPr/>
        </p:nvSpPr>
        <p:spPr>
          <a:xfrm>
            <a:off x="10193949" y="4890861"/>
            <a:ext cx="1621898" cy="578347"/>
          </a:xfrm>
          <a:prstGeom prst="rect">
            <a:avLst/>
          </a:prstGeom>
          <a:noFill/>
        </p:spPr>
        <p:txBody>
          <a:bodyPr wrap="none" lIns="186521" tIns="149217" rIns="186521" bIns="149217" rtlCol="0">
            <a:spAutoFit/>
          </a:bodyPr>
          <a:lstStyle/>
          <a:p>
            <a:pPr>
              <a:lnSpc>
                <a:spcPct val="90000"/>
              </a:lnSpc>
              <a:spcAft>
                <a:spcPts val="612"/>
              </a:spcAft>
            </a:pPr>
            <a:r>
              <a:rPr lang="en-IN" sz="2000" dirty="0">
                <a:solidFill>
                  <a:srgbClr val="00188D"/>
                </a:solidFill>
                <a:latin typeface="+mj-lt"/>
              </a:rPr>
              <a:t>On Premise</a:t>
            </a:r>
          </a:p>
        </p:txBody>
      </p:sp>
      <p:cxnSp>
        <p:nvCxnSpPr>
          <p:cNvPr id="79" name="Straight Arrow Connector 78"/>
          <p:cNvCxnSpPr/>
          <p:nvPr/>
        </p:nvCxnSpPr>
        <p:spPr>
          <a:xfrm flipH="1" flipV="1">
            <a:off x="3263901" y="3802063"/>
            <a:ext cx="5024098" cy="17246"/>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2147" y="1594406"/>
            <a:ext cx="8575156" cy="1463704"/>
          </a:xfrm>
          <a:prstGeom prst="rect">
            <a:avLst/>
          </a:prstGeom>
        </p:spPr>
        <p:txBody>
          <a:bodyPr wrap="square" lIns="93192" tIns="46594" rIns="93192" bIns="46594">
            <a:spAutoFit/>
          </a:bodyPr>
          <a:lstStyle/>
          <a:p>
            <a:pPr marL="291436"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Solutions: </a:t>
            </a:r>
          </a:p>
          <a:p>
            <a:pPr marL="757807" lvl="1"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Reverse publish data using a web site.</a:t>
            </a:r>
          </a:p>
          <a:p>
            <a:pPr marL="757807" lvl="1"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Reverse publish via a web service.</a:t>
            </a:r>
            <a:endParaRPr lang="en-US" sz="2000" dirty="0">
              <a:solidFill>
                <a:srgbClr val="0079D6"/>
              </a:solidFill>
              <a:latin typeface="+mj-lt"/>
            </a:endParaRPr>
          </a:p>
        </p:txBody>
      </p:sp>
      <p:pic>
        <p:nvPicPr>
          <p:cNvPr id="3" name="Picture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811999" y="3281516"/>
            <a:ext cx="1219200" cy="1219200"/>
          </a:xfrm>
          <a:prstGeom prst="rect">
            <a:avLst/>
          </a:prstGeom>
        </p:spPr>
      </p:pic>
      <p:grpSp>
        <p:nvGrpSpPr>
          <p:cNvPr id="8" name="Group 7"/>
          <p:cNvGrpSpPr/>
          <p:nvPr/>
        </p:nvGrpSpPr>
        <p:grpSpPr>
          <a:xfrm>
            <a:off x="1646237" y="3116262"/>
            <a:ext cx="1698222" cy="1815946"/>
            <a:chOff x="3683953" y="3062936"/>
            <a:chExt cx="1698222" cy="181594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943" y="3062936"/>
              <a:ext cx="1262711" cy="1262711"/>
            </a:xfrm>
            <a:prstGeom prst="rect">
              <a:avLst/>
            </a:prstGeom>
          </p:spPr>
        </p:pic>
        <p:sp>
          <p:nvSpPr>
            <p:cNvPr id="14" name="TextBox 13"/>
            <p:cNvSpPr txBox="1"/>
            <p:nvPr/>
          </p:nvSpPr>
          <p:spPr>
            <a:xfrm>
              <a:off x="3683953" y="4306418"/>
              <a:ext cx="1698222"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Mobile App</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9767" y="3682522"/>
            <a:ext cx="1195432" cy="1195432"/>
          </a:xfrm>
          <a:prstGeom prst="rect">
            <a:avLst/>
          </a:prstGeom>
        </p:spPr>
      </p:pic>
      <p:sp>
        <p:nvSpPr>
          <p:cNvPr id="12" name="Rectangle 11"/>
          <p:cNvSpPr/>
          <p:nvPr/>
        </p:nvSpPr>
        <p:spPr bwMode="auto">
          <a:xfrm>
            <a:off x="8528961" y="2739077"/>
            <a:ext cx="3785275" cy="2151784"/>
          </a:xfrm>
          <a:prstGeom prst="rect">
            <a:avLst/>
          </a:prstGeom>
          <a:noFill/>
          <a:ln w="28575">
            <a:solidFill>
              <a:srgbClr val="00188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770437" y="3268662"/>
            <a:ext cx="2722071" cy="550647"/>
          </a:xfrm>
          <a:prstGeom prst="rect">
            <a:avLst/>
          </a:prstGeom>
          <a:noFill/>
        </p:spPr>
        <p:txBody>
          <a:bodyPr wrap="none" lIns="186521" tIns="149217" rIns="186521" bIns="149217" rtlCol="0">
            <a:spAutoFit/>
          </a:bodyPr>
          <a:lstStyle/>
          <a:p>
            <a:pPr>
              <a:lnSpc>
                <a:spcPct val="90000"/>
              </a:lnSpc>
              <a:spcAft>
                <a:spcPts val="612"/>
              </a:spcAft>
            </a:pPr>
            <a:r>
              <a:rPr lang="en-IN" dirty="0">
                <a:solidFill>
                  <a:srgbClr val="00188D"/>
                </a:solidFill>
                <a:latin typeface="+mj-lt"/>
              </a:rPr>
              <a:t>Display on premise Data</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7998" y="3411918"/>
            <a:ext cx="780290" cy="780290"/>
          </a:xfrm>
          <a:prstGeom prst="rect">
            <a:avLst/>
          </a:prstGeom>
        </p:spPr>
      </p:pic>
      <p:cxnSp>
        <p:nvCxnSpPr>
          <p:cNvPr id="18" name="Straight Arrow Connector 17"/>
          <p:cNvCxnSpPr/>
          <p:nvPr/>
        </p:nvCxnSpPr>
        <p:spPr>
          <a:xfrm flipH="1" flipV="1">
            <a:off x="9190037" y="3802063"/>
            <a:ext cx="581535" cy="8623"/>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43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11266"/>
            <a:ext cx="12160112" cy="913785"/>
          </a:xfrm>
        </p:spPr>
        <p:txBody>
          <a:bodyPr/>
          <a:lstStyle/>
          <a:p>
            <a:r>
              <a:rPr lang="en-US" dirty="0">
                <a:solidFill>
                  <a:srgbClr val="0079D6"/>
                </a:solidFill>
              </a:rPr>
              <a:t>Service Bus – Sample Scenario</a:t>
            </a:r>
            <a:endParaRPr lang="en-US" sz="4399" dirty="0">
              <a:solidFill>
                <a:srgbClr val="0079D6"/>
              </a:solidFill>
            </a:endParaRPr>
          </a:p>
        </p:txBody>
      </p:sp>
      <p:sp>
        <p:nvSpPr>
          <p:cNvPr id="43" name="TextBox 42"/>
          <p:cNvSpPr txBox="1"/>
          <p:nvPr/>
        </p:nvSpPr>
        <p:spPr>
          <a:xfrm>
            <a:off x="275482" y="782573"/>
            <a:ext cx="4118516" cy="520153"/>
          </a:xfrm>
          <a:prstGeom prst="rect">
            <a:avLst/>
          </a:prstGeom>
          <a:noFill/>
        </p:spPr>
        <p:txBody>
          <a:bodyPr wrap="square" lIns="110997" tIns="55497" rIns="110997" bIns="55497" rtlCol="0">
            <a:spAutoFit/>
          </a:bodyPr>
          <a:lstStyle/>
          <a:p>
            <a:r>
              <a:rPr lang="en-US" sz="2600" b="1" dirty="0">
                <a:solidFill>
                  <a:srgbClr val="FFFFFF"/>
                </a:solidFill>
              </a:rPr>
              <a:t>Scenario</a:t>
            </a:r>
          </a:p>
        </p:txBody>
      </p:sp>
      <p:sp>
        <p:nvSpPr>
          <p:cNvPr id="55" name="TextBox 54"/>
          <p:cNvSpPr txBox="1"/>
          <p:nvPr/>
        </p:nvSpPr>
        <p:spPr>
          <a:xfrm>
            <a:off x="10193949" y="5890715"/>
            <a:ext cx="1621898" cy="578347"/>
          </a:xfrm>
          <a:prstGeom prst="rect">
            <a:avLst/>
          </a:prstGeom>
          <a:noFill/>
        </p:spPr>
        <p:txBody>
          <a:bodyPr wrap="none" lIns="186521" tIns="149217" rIns="186521" bIns="149217" rtlCol="0">
            <a:spAutoFit/>
          </a:bodyPr>
          <a:lstStyle/>
          <a:p>
            <a:pPr>
              <a:lnSpc>
                <a:spcPct val="90000"/>
              </a:lnSpc>
              <a:spcAft>
                <a:spcPts val="612"/>
              </a:spcAft>
            </a:pPr>
            <a:r>
              <a:rPr lang="en-IN" sz="2000" dirty="0">
                <a:solidFill>
                  <a:srgbClr val="00188D"/>
                </a:solidFill>
                <a:latin typeface="+mj-lt"/>
              </a:rPr>
              <a:t>On Premise</a:t>
            </a:r>
          </a:p>
        </p:txBody>
      </p:sp>
      <p:cxnSp>
        <p:nvCxnSpPr>
          <p:cNvPr id="79" name="Straight Arrow Connector 78"/>
          <p:cNvCxnSpPr/>
          <p:nvPr/>
        </p:nvCxnSpPr>
        <p:spPr>
          <a:xfrm flipH="1" flipV="1">
            <a:off x="3263901" y="4801918"/>
            <a:ext cx="2977258" cy="8622"/>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2147" y="1594406"/>
            <a:ext cx="8575156" cy="1463704"/>
          </a:xfrm>
          <a:prstGeom prst="rect">
            <a:avLst/>
          </a:prstGeom>
        </p:spPr>
        <p:txBody>
          <a:bodyPr wrap="square" lIns="93192" tIns="46594" rIns="93192" bIns="46594">
            <a:spAutoFit/>
          </a:bodyPr>
          <a:lstStyle/>
          <a:p>
            <a:pPr marL="291436"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Candidate Solutions: </a:t>
            </a:r>
          </a:p>
          <a:p>
            <a:pPr marL="757807" lvl="1"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Develop a REST service on top of on premise data.</a:t>
            </a:r>
          </a:p>
          <a:p>
            <a:pPr marL="757807" lvl="1" indent="-291436">
              <a:lnSpc>
                <a:spcPct val="90000"/>
              </a:lnSpc>
              <a:spcBef>
                <a:spcPts val="1224"/>
              </a:spcBef>
              <a:spcAft>
                <a:spcPts val="918"/>
              </a:spcAft>
              <a:buFont typeface="Arial" panose="020B0604020202020204" pitchFamily="34" charset="0"/>
              <a:buChar char="•"/>
            </a:pPr>
            <a:r>
              <a:rPr lang="en-IN" sz="2000" dirty="0">
                <a:solidFill>
                  <a:srgbClr val="0079D6"/>
                </a:solidFill>
                <a:latin typeface="+mj-lt"/>
              </a:rPr>
              <a:t>Publish it for external access using Azure Service Bus</a:t>
            </a:r>
          </a:p>
        </p:txBody>
      </p:sp>
      <p:pic>
        <p:nvPicPr>
          <p:cNvPr id="3" name="Picture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811999" y="4281370"/>
            <a:ext cx="1219200" cy="1219200"/>
          </a:xfrm>
          <a:prstGeom prst="rect">
            <a:avLst/>
          </a:prstGeom>
        </p:spPr>
      </p:pic>
      <p:grpSp>
        <p:nvGrpSpPr>
          <p:cNvPr id="8" name="Group 7"/>
          <p:cNvGrpSpPr/>
          <p:nvPr/>
        </p:nvGrpSpPr>
        <p:grpSpPr>
          <a:xfrm>
            <a:off x="1646237" y="4116116"/>
            <a:ext cx="1698222" cy="1815946"/>
            <a:chOff x="3683953" y="3062936"/>
            <a:chExt cx="1698222" cy="181594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943" y="3062936"/>
              <a:ext cx="1262711" cy="1262711"/>
            </a:xfrm>
            <a:prstGeom prst="rect">
              <a:avLst/>
            </a:prstGeom>
          </p:spPr>
        </p:pic>
        <p:sp>
          <p:nvSpPr>
            <p:cNvPr id="14" name="TextBox 13"/>
            <p:cNvSpPr txBox="1"/>
            <p:nvPr/>
          </p:nvSpPr>
          <p:spPr>
            <a:xfrm>
              <a:off x="3683953" y="4306418"/>
              <a:ext cx="1698222"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Mobile App</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9766" y="4695283"/>
            <a:ext cx="1195432" cy="1195432"/>
          </a:xfrm>
          <a:prstGeom prst="rect">
            <a:avLst/>
          </a:prstGeom>
        </p:spPr>
      </p:pic>
      <p:sp>
        <p:nvSpPr>
          <p:cNvPr id="12" name="Rectangle 11"/>
          <p:cNvSpPr/>
          <p:nvPr/>
        </p:nvSpPr>
        <p:spPr bwMode="auto">
          <a:xfrm>
            <a:off x="8528961" y="3738931"/>
            <a:ext cx="3785275" cy="2151784"/>
          </a:xfrm>
          <a:prstGeom prst="rect">
            <a:avLst/>
          </a:prstGeom>
          <a:noFill/>
          <a:ln w="28575">
            <a:solidFill>
              <a:srgbClr val="00188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3498546" y="4301492"/>
            <a:ext cx="2722071" cy="550647"/>
          </a:xfrm>
          <a:prstGeom prst="rect">
            <a:avLst/>
          </a:prstGeom>
          <a:noFill/>
        </p:spPr>
        <p:txBody>
          <a:bodyPr wrap="none" lIns="186521" tIns="149217" rIns="186521" bIns="149217" rtlCol="0">
            <a:spAutoFit/>
          </a:bodyPr>
          <a:lstStyle/>
          <a:p>
            <a:pPr>
              <a:lnSpc>
                <a:spcPct val="90000"/>
              </a:lnSpc>
              <a:spcAft>
                <a:spcPts val="612"/>
              </a:spcAft>
            </a:pPr>
            <a:r>
              <a:rPr lang="en-IN" dirty="0">
                <a:solidFill>
                  <a:srgbClr val="00188D"/>
                </a:solidFill>
                <a:latin typeface="+mj-lt"/>
              </a:rPr>
              <a:t>Display on premise Data</a:t>
            </a:r>
          </a:p>
        </p:txBody>
      </p:sp>
      <p:cxnSp>
        <p:nvCxnSpPr>
          <p:cNvPr id="18" name="Straight Arrow Connector 17"/>
          <p:cNvCxnSpPr/>
          <p:nvPr/>
        </p:nvCxnSpPr>
        <p:spPr>
          <a:xfrm flipH="1" flipV="1">
            <a:off x="9326785" y="4814851"/>
            <a:ext cx="581535" cy="8623"/>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162" y="4420395"/>
            <a:ext cx="780290" cy="7802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579" y="4357326"/>
            <a:ext cx="780290" cy="780290"/>
          </a:xfrm>
          <a:prstGeom prst="rect">
            <a:avLst/>
          </a:prstGeom>
        </p:spPr>
      </p:pic>
      <p:sp>
        <p:nvSpPr>
          <p:cNvPr id="20" name="TextBox 19"/>
          <p:cNvSpPr txBox="1"/>
          <p:nvPr/>
        </p:nvSpPr>
        <p:spPr>
          <a:xfrm>
            <a:off x="6166215" y="5073366"/>
            <a:ext cx="1371017" cy="572464"/>
          </a:xfrm>
          <a:prstGeom prst="rect">
            <a:avLst/>
          </a:prstGeom>
          <a:noFill/>
        </p:spPr>
        <p:txBody>
          <a:bodyPr wrap="none" lIns="182880" tIns="146304" rIns="182880" bIns="146304" rtlCol="0">
            <a:spAutoFit/>
          </a:bodyPr>
          <a:lstStyle/>
          <a:p>
            <a:pPr algn="ctr">
              <a:lnSpc>
                <a:spcPct val="90000"/>
              </a:lnSpc>
              <a:spcAft>
                <a:spcPts val="600"/>
              </a:spcAft>
            </a:pPr>
            <a:r>
              <a:rPr lang="en-IN" sz="2000" dirty="0">
                <a:solidFill>
                  <a:srgbClr val="0079D7"/>
                </a:solidFill>
              </a:rPr>
              <a:t>Azure SB</a:t>
            </a:r>
          </a:p>
        </p:txBody>
      </p:sp>
      <p:cxnSp>
        <p:nvCxnSpPr>
          <p:cNvPr id="21" name="Straight Arrow Connector 20"/>
          <p:cNvCxnSpPr/>
          <p:nvPr/>
        </p:nvCxnSpPr>
        <p:spPr>
          <a:xfrm flipH="1" flipV="1">
            <a:off x="7351940" y="4819162"/>
            <a:ext cx="1055746" cy="11536"/>
          </a:xfrm>
          <a:prstGeom prst="straightConnector1">
            <a:avLst/>
          </a:prstGeom>
          <a:ln w="28575">
            <a:solidFill>
              <a:srgbClr val="00188D"/>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1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0.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15FF42F7-BB04-44F8-9A85-C54F37C834F5}" vid="{7AD8A8DD-A0F7-4C47-82B0-20DC9DD33AE8}"/>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15FF42F7-BB04-44F8-9A85-C54F37C834F5}" vid="{74F717AA-9A58-44EE-A0EC-43C0B33612D2}"/>
    </a:ext>
  </a:extLst>
</a:theme>
</file>

<file path=ppt/theme/theme1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15FF42F7-BB04-44F8-9A85-C54F37C834F5}" vid="{7AD8A8DD-A0F7-4C47-82B0-20DC9DD33AE8}"/>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863_Kladakis_Bresson.potx" id="{72ADF7A1-EF7F-4C46-96D9-E7D6B7D3EBF9}" vid="{C20938AA-45EB-42E7-82F5-E8FE5A129147}"/>
    </a:ext>
  </a:extLst>
</a:theme>
</file>

<file path=ppt/theme/theme6.xml><?xml version="1.0" encoding="utf-8"?>
<a:theme xmlns:a="http://schemas.openxmlformats.org/drawingml/2006/main" name="1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Microsoft_Ignite_2015_Breakout_Template_v02</Template>
  <TotalTime>0</TotalTime>
  <Words>3708</Words>
  <Application>Microsoft Office PowerPoint</Application>
  <PresentationFormat>Custom</PresentationFormat>
  <Paragraphs>483</Paragraphs>
  <Slides>50</Slides>
  <Notes>43</Notes>
  <HiddenSlides>1</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50</vt:i4>
      </vt:variant>
    </vt:vector>
  </HeadingPairs>
  <TitlesOfParts>
    <vt:vector size="73" baseType="lpstr">
      <vt:lpstr>ＭＳ Ｐゴシック</vt:lpstr>
      <vt:lpstr>Arial</vt:lpstr>
      <vt:lpstr>Avenir LT Pro 45 Book</vt:lpstr>
      <vt:lpstr>Calibri</vt:lpstr>
      <vt:lpstr>Consolas</vt:lpstr>
      <vt:lpstr>Segoe Pro Light</vt:lpstr>
      <vt:lpstr>Segoe UI</vt:lpstr>
      <vt:lpstr>Segoe UI Light</vt:lpstr>
      <vt:lpstr>Segoe UI Semibold</vt:lpstr>
      <vt:lpstr>Wingdings</vt:lpstr>
      <vt:lpstr>5-30610_Microsoft_Ignite_Keynote_Template</vt:lpstr>
      <vt:lpstr>1_5-30610_Microsoft_Ignite_Keynote_Template</vt:lpstr>
      <vt:lpstr>2_5-30610_Microsoft_Ignite_Keynote_Template</vt:lpstr>
      <vt:lpstr>3_5-30610_Microsoft_Ignite_Keynote_Template</vt:lpstr>
      <vt:lpstr>3-30070_Windows_Server_Management_Marketing_Template_16x9</vt:lpstr>
      <vt:lpstr>1_7-30269_Server &amp; Tools Business_16x9</vt:lpstr>
      <vt:lpstr>1_3-30070_Windows_Server_Management_Marketing_Template_16x9</vt:lpstr>
      <vt:lpstr>TEE14 Speaker PPT Template</vt:lpstr>
      <vt:lpstr>5-30536_Build_2014_Breakout_Template_White_16x9</vt:lpstr>
      <vt:lpstr>WHITE TEMPLATE</vt:lpstr>
      <vt:lpstr>COLOR TEMPLATE</vt:lpstr>
      <vt:lpstr>1_WHITE TEMPLATE</vt:lpstr>
      <vt:lpstr>1_Office Theme</vt:lpstr>
      <vt:lpstr>Technical Deep Dive: Creating Apps for the Intelligent Cloud  Day 3: Integration, Identity Serveless Code &amp; OSS</vt:lpstr>
      <vt:lpstr>Agenda</vt:lpstr>
      <vt:lpstr>Integration Scenarios in the Cloud</vt:lpstr>
      <vt:lpstr>Service Bus - Introduction</vt:lpstr>
      <vt:lpstr>Service Bus - Introduction</vt:lpstr>
      <vt:lpstr>Messaging to/from On-Premise Services</vt:lpstr>
      <vt:lpstr>Service Bus – Sample Scenario</vt:lpstr>
      <vt:lpstr>Service Bus – Sample Scenario</vt:lpstr>
      <vt:lpstr>Service Bus – Sample Scenario</vt:lpstr>
      <vt:lpstr>Logic Apps - Intro</vt:lpstr>
      <vt:lpstr>Web hook triggers</vt:lpstr>
      <vt:lpstr>Hybrid through Azure App Service</vt:lpstr>
      <vt:lpstr>Hybrid Cloud with Service-Relay Adapters BizTalk Hybrid Connections</vt:lpstr>
      <vt:lpstr>PowerPoint Presentation</vt:lpstr>
      <vt:lpstr>Configuring Identity and Access – Azure AD</vt:lpstr>
      <vt:lpstr>Azure AD - Intro</vt:lpstr>
      <vt:lpstr>Azure AD – Authentication scenarios Browser to web app – App Service Authentication  Web app to web API Multi-tenant web app Native app to web API </vt:lpstr>
      <vt:lpstr>App Service Authentication</vt:lpstr>
      <vt:lpstr>DEMO – App Service Authentication</vt:lpstr>
      <vt:lpstr>PowerPoint Presentation</vt:lpstr>
      <vt:lpstr>PowerPoint Presentation</vt:lpstr>
      <vt:lpstr>DEMO – Web App and Native App consuming a Web API</vt:lpstr>
      <vt:lpstr>PowerPoint Presentation</vt:lpstr>
      <vt:lpstr>DEMO – Multi-Tenant web app authentication</vt:lpstr>
      <vt:lpstr>Building with Open Source Software – MEAN stack on Azure</vt:lpstr>
      <vt:lpstr>OpenSource : MEAN Stack</vt:lpstr>
      <vt:lpstr>Why use the MEAN stack?</vt:lpstr>
      <vt:lpstr>AngularJS</vt:lpstr>
      <vt:lpstr>Where to get Angular?</vt:lpstr>
      <vt:lpstr>Node.js</vt:lpstr>
      <vt:lpstr>How to install Node.js</vt:lpstr>
      <vt:lpstr>Express</vt:lpstr>
      <vt:lpstr>How to install Express</vt:lpstr>
      <vt:lpstr>MongoDB</vt:lpstr>
      <vt:lpstr>PowerPoint Presentation</vt:lpstr>
      <vt:lpstr>Setting up MongoLab Database</vt:lpstr>
      <vt:lpstr>Deploying Your MEAN App</vt:lpstr>
      <vt:lpstr>Other Great MEAN Tools</vt:lpstr>
      <vt:lpstr>Azure Functions</vt:lpstr>
      <vt:lpstr>What is Azure Functions?</vt:lpstr>
      <vt:lpstr>Demo: hello world</vt:lpstr>
      <vt:lpstr>What I can do with Azure Functions?</vt:lpstr>
      <vt:lpstr>Features</vt:lpstr>
      <vt:lpstr>Supported Languages</vt:lpstr>
      <vt:lpstr>Supported bindings</vt:lpstr>
      <vt:lpstr>Integrations</vt:lpstr>
      <vt:lpstr>Reference</vt:lpstr>
      <vt:lpstr>Contact Us Technical services to help you win more deals, accelerate deployment and increase consumption</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2016-10-11T12:55:46Z</dcterms:created>
  <dcterms:modified xsi:type="dcterms:W3CDTF">2016-10-11T12:55:55Z</dcterms:modified>
</cp:coreProperties>
</file>